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handoutMasterIdLst>
    <p:handoutMasterId r:id="rId12"/>
  </p:handoutMasterIdLst>
  <p:sldIdLst>
    <p:sldId id="264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8D90-0802-42D9-9819-A52A8E10AA35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2008-4FB2-4809-8BD0-85A3CB03DE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92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2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2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5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3" name="12 Imagen" descr="C:\Users\JuanMartín\AppData\Local\Microsoft\Windows\INetCache\Content.Word\International Northern Registrar.png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b="-5576"/>
          <a:stretch/>
        </p:blipFill>
        <p:spPr bwMode="auto">
          <a:xfrm>
            <a:off x="91388" y="6004577"/>
            <a:ext cx="1085850" cy="692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7" name="6 Imagen" descr="C:\Users\JuanMartín\AppData\Local\Microsoft\Windows\INetCache\Content.Word\International Northern Registrar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b="-5576"/>
          <a:stretch/>
        </p:blipFill>
        <p:spPr bwMode="auto">
          <a:xfrm>
            <a:off x="91388" y="6004577"/>
            <a:ext cx="1085850" cy="692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21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90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90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3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A04-7502-4CF7-8F6B-D117346E1689}" type="datetimeFigureOut">
              <a:rPr lang="es-MX" smtClean="0"/>
              <a:t>26/05/2021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46BC-24B3-4B5B-AFA0-BEEF7C3CF822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156159"/>
            <a:ext cx="3496733" cy="9096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22" y="5735980"/>
            <a:ext cx="1257300" cy="1002665"/>
          </a:xfrm>
          <a:prstGeom prst="rect">
            <a:avLst/>
          </a:prstGeom>
        </p:spPr>
      </p:pic>
      <p:pic>
        <p:nvPicPr>
          <p:cNvPr id="13" name="12 Imagen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53"/>
          <a:stretch/>
        </p:blipFill>
        <p:spPr bwMode="auto">
          <a:xfrm>
            <a:off x="4586861" y="252996"/>
            <a:ext cx="6472435" cy="962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C:\Users\JuanMartín\AppData\Local\Microsoft\Windows\INetCache\Content.Word\International Northern Registrar.png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 b="-5576"/>
          <a:stretch/>
        </p:blipFill>
        <p:spPr bwMode="auto">
          <a:xfrm>
            <a:off x="91388" y="6004577"/>
            <a:ext cx="1085850" cy="692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8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dirty="0">
                <a:solidFill>
                  <a:srgbClr val="696464"/>
                </a:solidFill>
              </a:rPr>
              <a:pPr defTabSz="457200"/>
              <a:t>5/26/2021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8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Anexos%20Servicio%20Social%20LINEAMIENTO%202015/ANEXO%20XXV%20FORMATO%20DE%20EVALUACI&#211;N%20DE%20LAS%20ACTIVIDADES%20POR%20ELPRESTADOR%20DE%20SERVICIO%20SOCIAL.pdf" TargetMode="External"/><Relationship Id="rId3" Type="http://schemas.openxmlformats.org/officeDocument/2006/relationships/hyperlink" Target="Anexos%20Servicio%20Social%20LINEAMIENTO%202015/ANEXO%20XX%20CARTA%20COMPROMISO%20DE%20SERVICIO%20SOCIAL.pdf" TargetMode="External"/><Relationship Id="rId7" Type="http://schemas.openxmlformats.org/officeDocument/2006/relationships/hyperlink" Target="Anexos%20Servicio%20Social%20LINEAMIENTO%202015/ANEXO%20XXIV%20FORMATO%20DE%20AUTOEVALUACI&#211;N%20CUALITATIVA%20DEL%20PRESTADOR%20DE%20SERVICIO%20SOCIAL.pdf" TargetMode="External"/><Relationship Id="rId2" Type="http://schemas.openxmlformats.org/officeDocument/2006/relationships/hyperlink" Target="Anexos%20Servicio%20Social%20LINEAMIENTO%202015/ANEXO%20XVIII%20SOLICITUD%20DE%20SERVICIO%20SOCI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Servicio%20Social%20LINEAMIENTO%202015/ANEXO%20XXIII%20FORMATO%20DE%20EVALUACI&#211;N%20CUALITATIVA%20DEL%20PRESTADOR%20DE%20SERVICIO%20SOCIAL.pdf" TargetMode="External"/><Relationship Id="rId5" Type="http://schemas.openxmlformats.org/officeDocument/2006/relationships/hyperlink" Target="Anexos%20Servicio%20Social%20LINEAMIENTO%202015/ANEXO%20XXII%20REPORTE%20BIMESTRAL%20DE%20SERVICIO%20SOCIAL.pdf" TargetMode="External"/><Relationship Id="rId10" Type="http://schemas.openxmlformats.org/officeDocument/2006/relationships/hyperlink" Target="Anexos%20Servicio%20Social%20LINEAMIENTO%202015/ANEXO%20XIX%20CARTA%20DE%20TERMINACI&#211;N%20DE%20SERVICIO%20SOCIAL.pdf" TargetMode="External"/><Relationship Id="rId4" Type="http://schemas.openxmlformats.org/officeDocument/2006/relationships/hyperlink" Target="Anexos%20Servicio%20Social%20LINEAMIENTO%202015/Plan%20de%20Trabajo.pdf" TargetMode="External"/><Relationship Id="rId9" Type="http://schemas.openxmlformats.org/officeDocument/2006/relationships/hyperlink" Target="ESTRUCTURA%20PARA%20PROYECTO%20FINAL%20DE%20S.S.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ss.edu.m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53717" y="1562459"/>
            <a:ext cx="10395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Gotham Black" panose="02000604040000020004" pitchFamily="50" charset="0"/>
              </a:rPr>
              <a:t>“PLÁTICA DE INDUCCIÓN A SERVICIO SOCIAL”</a:t>
            </a:r>
          </a:p>
          <a:p>
            <a:pPr algn="ctr"/>
            <a:endParaRPr lang="es-MX" sz="2800" b="1" dirty="0" smtClean="0">
              <a:solidFill>
                <a:schemeClr val="accent1">
                  <a:lumMod val="50000"/>
                </a:schemeClr>
              </a:solidFill>
              <a:latin typeface="Gotham Black" panose="02000604040000020004" pitchFamily="50" charset="0"/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</a:endParaRPr>
          </a:p>
          <a:p>
            <a:pPr algn="ctr"/>
            <a:endParaRPr lang="es-MX" sz="2800" b="1" dirty="0" smtClean="0">
              <a:solidFill>
                <a:prstClr val="black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23" y="5735982"/>
            <a:ext cx="1257300" cy="1002665"/>
          </a:xfrm>
          <a:prstGeom prst="rect">
            <a:avLst/>
          </a:prstGeom>
        </p:spPr>
      </p:pic>
      <p:pic>
        <p:nvPicPr>
          <p:cNvPr id="19" name="1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83" y="2603856"/>
            <a:ext cx="34032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184733" y="4937542"/>
            <a:ext cx="10861006" cy="6624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</a:rPr>
              <a:t>PERIODO  AGOSTO – DICIEMBRE</a:t>
            </a:r>
          </a:p>
          <a:p>
            <a:pPr marL="0" indent="0" algn="ctr">
              <a:buNone/>
            </a:pPr>
            <a:endParaRPr lang="es-MX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PLAN DE ESTUDIOS 2015</a:t>
            </a:r>
          </a:p>
        </p:txBody>
      </p:sp>
    </p:spTree>
    <p:extLst>
      <p:ext uri="{BB962C8B-B14F-4D97-AF65-F5344CB8AC3E}">
        <p14:creationId xmlns:p14="http://schemas.microsoft.com/office/powerpoint/2010/main" val="11441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471" y="127553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¿Qué es el Servicio Social?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2685" y="2418535"/>
            <a:ext cx="5760535" cy="3521676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+mj-lt"/>
              </a:rPr>
              <a:t>Se entiende por servicio social el trabajo de carácter temporal y obligatorio, que institucionalmente presten y ejecuten los estudiantes en beneficio de la sociedad.</a:t>
            </a:r>
            <a:endParaRPr lang="es-MX" sz="2800" dirty="0">
              <a:latin typeface="+mj-lt"/>
            </a:endParaRPr>
          </a:p>
        </p:txBody>
      </p:sp>
      <p:pic>
        <p:nvPicPr>
          <p:cNvPr id="5" name="4 Imagen" descr="https://scontent-dft4-1.xx.fbcdn.net/v/t35.0-12/17408372_1582014425145284_815241604_o.jpg?oh=b02b20f21dd372b1cb56034d5ae6b0a0&amp;oe=58D2B59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68" y="2418535"/>
            <a:ext cx="4815682" cy="2837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9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709" y="936859"/>
            <a:ext cx="10972800" cy="114300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Fundamento Legal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MX" sz="3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+mj-lt"/>
              </a:rPr>
              <a:t>Ley Reglamentaria del Artículo 5° Constitucional, relativo al Ejercicio de las Profesiones en el Distrito Federal, publicada en el Diario Oficial de la Federación 26-03-1945, última reforma publicada en el Diario Oficial de la Federación 19-10-2010. </a:t>
            </a:r>
            <a:endParaRPr lang="es-MX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es-MX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  <a:latin typeface="+mj-lt"/>
              </a:rPr>
              <a:t>Ley </a:t>
            </a:r>
            <a:r>
              <a:rPr lang="es-MX" dirty="0">
                <a:solidFill>
                  <a:srgbClr val="000000"/>
                </a:solidFill>
                <a:latin typeface="+mj-lt"/>
              </a:rPr>
              <a:t>General de Educación, publicada en el Diario Oficial de la Federación 13-07-1993, última reforma publicada en el Diario Oficial de la Federación 11-09-2013. </a:t>
            </a:r>
            <a:endParaRPr lang="es-MX" dirty="0" smtClean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endParaRPr lang="es-MX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  <a:latin typeface="+mj-lt"/>
              </a:rPr>
              <a:t>Reglamento </a:t>
            </a:r>
            <a:r>
              <a:rPr lang="es-MX" dirty="0">
                <a:solidFill>
                  <a:srgbClr val="000000"/>
                </a:solidFill>
                <a:latin typeface="+mj-lt"/>
              </a:rPr>
              <a:t>para la Prestación del Servicio Social de los Estudiantes de las Instituciones de Educación Superior en la República Mexicana, publicado en el Diario Oficial de la Federación 30-03-1981. </a:t>
            </a:r>
          </a:p>
          <a:p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19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5012724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MX" sz="4300" b="1" dirty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s-MX" sz="43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s-MX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MX" sz="2400" dirty="0" smtClean="0"/>
              <a:t>A) Convertir esta prestación en un acto de reciprocidad para con la sociedad a través de los planes y programas del sector público.</a:t>
            </a:r>
          </a:p>
          <a:p>
            <a:pPr marL="0" indent="0">
              <a:buNone/>
            </a:pPr>
            <a:r>
              <a:rPr lang="es-MX" sz="2400" dirty="0" smtClean="0"/>
              <a:t>B) Contribuir a la formación académica y capacitación profesional del prestador del servicio social.</a:t>
            </a:r>
            <a:endParaRPr lang="es-MX" sz="2400" dirty="0"/>
          </a:p>
        </p:txBody>
      </p:sp>
      <p:pic>
        <p:nvPicPr>
          <p:cNvPr id="4" name="3 Imagen" descr="C:\Users\Wendy RB\Downloads\IMG-20160928-WA0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5" y="1600201"/>
            <a:ext cx="4564591" cy="381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5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2720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Convocatoria</a:t>
            </a:r>
            <a:r>
              <a:rPr lang="es-MX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983261"/>
            <a:ext cx="10972800" cy="4145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</a:t>
            </a:r>
          </a:p>
          <a:p>
            <a:r>
              <a:rPr lang="es-MX" sz="2400" dirty="0" smtClean="0"/>
              <a:t>Tener cubierto el 70% de los créditos.</a:t>
            </a:r>
          </a:p>
          <a:p>
            <a:r>
              <a:rPr lang="es-MX" sz="2400" dirty="0" smtClean="0"/>
              <a:t>Comprobar liberación de actividades complementarias.</a:t>
            </a:r>
          </a:p>
          <a:p>
            <a:r>
              <a:rPr lang="es-MX" sz="2400" dirty="0" smtClean="0"/>
              <a:t>Cubrir 480 horas.</a:t>
            </a:r>
          </a:p>
          <a:p>
            <a:r>
              <a:rPr lang="es-MX" sz="2400" dirty="0" smtClean="0"/>
              <a:t>Periodo menor de 6 meses</a:t>
            </a:r>
          </a:p>
          <a:p>
            <a:r>
              <a:rPr lang="es-MX" sz="2400" dirty="0" smtClean="0"/>
              <a:t>Asistencia al curso de inducción.</a:t>
            </a:r>
          </a:p>
          <a:p>
            <a:r>
              <a:rPr lang="es-MX" sz="2400" dirty="0" smtClean="0"/>
              <a:t>Abrir sus expediente como limite </a:t>
            </a:r>
            <a:r>
              <a:rPr lang="es-MX" sz="2400" smtClean="0"/>
              <a:t>el 16/08/2019.</a:t>
            </a:r>
            <a:endParaRPr lang="es-MX" sz="2400" dirty="0" smtClean="0"/>
          </a:p>
          <a:p>
            <a:r>
              <a:rPr lang="es-MX" sz="2400" dirty="0" smtClean="0"/>
              <a:t>Entrega de documentos solicitados.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493">
            <a:off x="8460348" y="2025625"/>
            <a:ext cx="2699838" cy="304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3817"/>
            <a:ext cx="10466173" cy="80863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Catalogo </a:t>
            </a:r>
            <a:r>
              <a:rPr lang="es-MX" sz="2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de Instituciones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con quienes el ITESS tiene bases de colaboración y que solicitan prestadores de servicio social</a:t>
            </a:r>
            <a:b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endParaRPr lang="es-MX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235" y="2266497"/>
            <a:ext cx="3598104" cy="4591503"/>
          </a:xfrm>
        </p:spPr>
        <p:txBody>
          <a:bodyPr>
            <a:normAutofit/>
          </a:bodyPr>
          <a:lstStyle/>
          <a:p>
            <a:r>
              <a:rPr lang="es-MX" dirty="0" smtClean="0"/>
              <a:t>Red líder</a:t>
            </a:r>
          </a:p>
          <a:p>
            <a:r>
              <a:rPr lang="es-MX" dirty="0" smtClean="0"/>
              <a:t>INAEBA</a:t>
            </a:r>
          </a:p>
          <a:p>
            <a:r>
              <a:rPr lang="es-MX" dirty="0" err="1" smtClean="0"/>
              <a:t>Educafín</a:t>
            </a:r>
            <a:r>
              <a:rPr lang="es-MX" dirty="0" smtClean="0"/>
              <a:t> </a:t>
            </a:r>
          </a:p>
          <a:p>
            <a:r>
              <a:rPr lang="es-MX" dirty="0" smtClean="0"/>
              <a:t>Cecyteg</a:t>
            </a:r>
          </a:p>
          <a:p>
            <a:r>
              <a:rPr lang="es-MX" dirty="0" smtClean="0"/>
              <a:t>Cbta 219</a:t>
            </a:r>
          </a:p>
          <a:p>
            <a:r>
              <a:rPr lang="es-MX" dirty="0" err="1" smtClean="0"/>
              <a:t>Cetis</a:t>
            </a:r>
            <a:r>
              <a:rPr lang="es-MX" dirty="0" smtClean="0"/>
              <a:t> 89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431462" y="2232452"/>
            <a:ext cx="5249791" cy="459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Impulso Universitario</a:t>
            </a:r>
          </a:p>
          <a:p>
            <a:r>
              <a:rPr lang="es-MX" dirty="0" smtClean="0"/>
              <a:t>Instituto de la juventud</a:t>
            </a:r>
          </a:p>
          <a:p>
            <a:r>
              <a:rPr lang="es-MX" dirty="0" smtClean="0"/>
              <a:t>Centro gerontológico</a:t>
            </a:r>
          </a:p>
          <a:p>
            <a:r>
              <a:rPr lang="es-MX" dirty="0" smtClean="0"/>
              <a:t>Asilo de ancianos </a:t>
            </a:r>
          </a:p>
          <a:p>
            <a:r>
              <a:rPr lang="es-MX" dirty="0" err="1" smtClean="0"/>
              <a:t>Sedeshu</a:t>
            </a:r>
            <a:endParaRPr lang="es-MX" dirty="0" smtClean="0"/>
          </a:p>
          <a:p>
            <a:r>
              <a:rPr lang="es-MX" dirty="0" smtClean="0"/>
              <a:t>ITESS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75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577" y="1025418"/>
            <a:ext cx="8596668" cy="7578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</a:t>
            </a:r>
            <a:r>
              <a:rPr lang="es-MX" sz="4000" b="1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ROCEDIMI</a:t>
            </a:r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4459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Expediente:</a:t>
            </a:r>
          </a:p>
          <a:p>
            <a:r>
              <a:rPr lang="es-MX" sz="1800" dirty="0" smtClean="0"/>
              <a:t>Solicitud de servicio social. </a:t>
            </a:r>
            <a:r>
              <a:rPr lang="es-MX" sz="900" dirty="0" smtClean="0">
                <a:hlinkClick r:id="rId2" action="ppaction://hlinkfile"/>
              </a:rPr>
              <a:t>Anexos Servicio Social LINEAMIENTO 2015\ANEXO XVIII SOLICITUD DE SERVICIO SOCIAL.pdf</a:t>
            </a:r>
            <a:endParaRPr lang="es-MX" sz="900" dirty="0" smtClean="0"/>
          </a:p>
          <a:p>
            <a:r>
              <a:rPr lang="es-MX" sz="1800" dirty="0" smtClean="0"/>
              <a:t>Carta compromiso. </a:t>
            </a:r>
            <a:r>
              <a:rPr lang="es-MX" sz="900" dirty="0" smtClean="0">
                <a:hlinkClick r:id="rId3" action="ppaction://hlinkfile"/>
              </a:rPr>
              <a:t>Anexos Servicio Social LINEAMIENTO 2015\ANEXO XX CARTA COMPROMISO DE SERVICIO SOCIAL.pdf</a:t>
            </a:r>
            <a:endParaRPr lang="es-MX" sz="900" dirty="0" smtClean="0"/>
          </a:p>
          <a:p>
            <a:r>
              <a:rPr lang="es-MX" sz="1800" dirty="0" smtClean="0"/>
              <a:t>Plan de trabajo. </a:t>
            </a:r>
            <a:r>
              <a:rPr lang="es-MX" sz="900" dirty="0" smtClean="0">
                <a:hlinkClick r:id="rId4" action="ppaction://hlinkfile"/>
              </a:rPr>
              <a:t>Anexos Servicio Social LINEAMIENTO 2015\Plan de Trabajo.pdf</a:t>
            </a:r>
            <a:endParaRPr lang="es-MX" sz="900" dirty="0" smtClean="0"/>
          </a:p>
          <a:p>
            <a:r>
              <a:rPr lang="es-MX" sz="1800" dirty="0" smtClean="0"/>
              <a:t>Carta de </a:t>
            </a:r>
            <a:r>
              <a:rPr lang="es-MX" sz="1800" dirty="0"/>
              <a:t>presentación</a:t>
            </a:r>
            <a:r>
              <a:rPr lang="es-MX" sz="1800" dirty="0" smtClean="0"/>
              <a:t>. </a:t>
            </a:r>
          </a:p>
          <a:p>
            <a:r>
              <a:rPr lang="es-MX" sz="1800" dirty="0" smtClean="0"/>
              <a:t>Evaluación </a:t>
            </a:r>
            <a:r>
              <a:rPr lang="es-MX" sz="1800" dirty="0"/>
              <a:t>bimestral, junto con el instrumento de evaluación y autoevaluación cualitativa de desempeño, y formato de evaluación de actividades de servicio </a:t>
            </a:r>
            <a:r>
              <a:rPr lang="es-MX" sz="1800" dirty="0" smtClean="0"/>
              <a:t>social. </a:t>
            </a:r>
            <a:r>
              <a:rPr lang="es-MX" sz="900" dirty="0" smtClean="0">
                <a:hlinkClick r:id="rId5" action="ppaction://hlinkfile"/>
              </a:rPr>
              <a:t>Anexos Servicio Social LINEAMIENTO 2015\ANEXO XXII REPORTE BIMESTRAL DE SERVICIO SOCIAL.pdf</a:t>
            </a:r>
            <a:r>
              <a:rPr lang="es-MX" sz="900" dirty="0" smtClean="0"/>
              <a:t> </a:t>
            </a:r>
          </a:p>
          <a:p>
            <a:r>
              <a:rPr lang="es-MX" sz="900" dirty="0" smtClean="0">
                <a:hlinkClick r:id="rId6" action="ppaction://hlinkfile"/>
              </a:rPr>
              <a:t>Anexos Servicio Social LINEAMIENTO 2015\ANEXO XXIII FORMATO DE EVALUACIÓN CUALITATIVA DEL PRESTADOR DE SERVICIO SOCIAL.pdf</a:t>
            </a:r>
            <a:r>
              <a:rPr lang="es-MX" sz="900" dirty="0" smtClean="0"/>
              <a:t> </a:t>
            </a:r>
          </a:p>
          <a:p>
            <a:r>
              <a:rPr lang="es-MX" sz="900" dirty="0" smtClean="0">
                <a:hlinkClick r:id="rId7" action="ppaction://hlinkfile"/>
              </a:rPr>
              <a:t>Anexos Servicio Social LINEAMIENTO 2015\ANEXO XXIV FORMATO DE AUTOEVALUACIÓN CUALITATIVA DEL PRESTADOR DE SERVICIO SOCIAL.pdf</a:t>
            </a:r>
            <a:r>
              <a:rPr lang="es-MX" sz="900" dirty="0" smtClean="0"/>
              <a:t> </a:t>
            </a:r>
          </a:p>
          <a:p>
            <a:r>
              <a:rPr lang="es-MX" sz="900" dirty="0" smtClean="0">
                <a:hlinkClick r:id="rId8" action="ppaction://hlinkfile"/>
              </a:rPr>
              <a:t>Anexos Servicio Social LINEAMIENTO 2015\ANEXO XXV FORMATO DE EVALUACIÓN DE LAS ACTIVIDADES POR ELPRESTADOR DE SERVICIO SOCIAL.pdf</a:t>
            </a:r>
            <a:endParaRPr lang="es-MX" sz="900" dirty="0" smtClean="0"/>
          </a:p>
          <a:p>
            <a:r>
              <a:rPr lang="es-MX" sz="1800" dirty="0" smtClean="0"/>
              <a:t>Proyecto final. </a:t>
            </a:r>
            <a:r>
              <a:rPr lang="es-MX" sz="900" dirty="0" smtClean="0">
                <a:hlinkClick r:id="rId9" action="ppaction://hlinkfile"/>
              </a:rPr>
              <a:t>ESTRUCTURA PARA PROYECTO FINAL DE S.S..</a:t>
            </a:r>
            <a:r>
              <a:rPr lang="es-MX" sz="900" dirty="0" err="1" smtClean="0">
                <a:hlinkClick r:id="rId9" action="ppaction://hlinkfile"/>
              </a:rPr>
              <a:t>jpg</a:t>
            </a:r>
            <a:endParaRPr lang="es-MX" sz="900" dirty="0" smtClean="0"/>
          </a:p>
          <a:p>
            <a:r>
              <a:rPr lang="es-MX" sz="1800" dirty="0"/>
              <a:t>C</a:t>
            </a:r>
            <a:r>
              <a:rPr lang="es-MX" sz="1800" dirty="0" smtClean="0"/>
              <a:t>arta </a:t>
            </a:r>
            <a:r>
              <a:rPr lang="es-MX" sz="1800" dirty="0"/>
              <a:t>de </a:t>
            </a:r>
            <a:r>
              <a:rPr lang="es-MX" sz="1800" dirty="0" smtClean="0"/>
              <a:t>terminación, </a:t>
            </a:r>
            <a:r>
              <a:rPr lang="es-MX" sz="1800" dirty="0"/>
              <a:t>Instrumento de Evaluación y Autoevaluación Cualitativo del Desempeño </a:t>
            </a:r>
            <a:r>
              <a:rPr lang="es-MX" sz="1800" dirty="0" smtClean="0"/>
              <a:t>Final. </a:t>
            </a:r>
            <a:r>
              <a:rPr lang="es-MX" sz="900" dirty="0" smtClean="0">
                <a:hlinkClick r:id="rId10" action="ppaction://hlinkfile"/>
              </a:rPr>
              <a:t>Anexos Servicio Social LINEAMIENTO 2015\ANEXO XIX CARTA DE TERMINACIÓN DE SERVICIO SOCIAL.pdf</a:t>
            </a:r>
            <a:r>
              <a:rPr lang="es-MX" sz="900" dirty="0" smtClean="0"/>
              <a:t> </a:t>
            </a:r>
          </a:p>
          <a:p>
            <a:r>
              <a:rPr lang="es-MX" sz="900" dirty="0" smtClean="0">
                <a:hlinkClick r:id="rId6" action="ppaction://hlinkfile"/>
              </a:rPr>
              <a:t>Anexos Servicio Social LINEAMIENTO 2015\ANEXO XXIII FORMATO DE EVALUACIÓN CUALITATIVA DEL PRESTADOR DE SERVICIO SOCIAL.pdf</a:t>
            </a:r>
            <a:r>
              <a:rPr lang="es-MX" sz="900" dirty="0" smtClean="0"/>
              <a:t> </a:t>
            </a:r>
          </a:p>
          <a:p>
            <a:r>
              <a:rPr lang="es-MX" sz="900" dirty="0" smtClean="0">
                <a:hlinkClick r:id="rId7" action="ppaction://hlinkfile"/>
              </a:rPr>
              <a:t>Anexos Servicio Social LINEAMIENTO 2015\ANEXO XXIV FORMATO DE AUTOEVALUACIÓN CUALITATIVA DEL PRESTADOR DE SERVICIO SOCIAL.pdf</a:t>
            </a:r>
            <a:endParaRPr lang="es-MX" sz="900" dirty="0" smtClean="0"/>
          </a:p>
          <a:p>
            <a:r>
              <a:rPr lang="es-MX" sz="1800" dirty="0" smtClean="0"/>
              <a:t>Constancia </a:t>
            </a:r>
            <a:r>
              <a:rPr lang="es-MX" sz="1800" dirty="0"/>
              <a:t>de término de Servicio </a:t>
            </a:r>
            <a:r>
              <a:rPr lang="es-MX" sz="1800" dirty="0" smtClean="0"/>
              <a:t>Social.</a:t>
            </a:r>
            <a:endParaRPr lang="es-MX" sz="1700" dirty="0" smtClean="0">
              <a:solidFill>
                <a:prstClr val="black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04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968" y="1163594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s-MX" sz="2800" b="1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Aspectos Importantes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568" y="2306594"/>
            <a:ext cx="12068432" cy="4217773"/>
          </a:xfrm>
        </p:spPr>
        <p:txBody>
          <a:bodyPr>
            <a:normAutofit/>
          </a:bodyPr>
          <a:lstStyle/>
          <a:p>
            <a:r>
              <a:rPr lang="es-MX" sz="2000" dirty="0" smtClean="0"/>
              <a:t>Valor de 10 créditos.</a:t>
            </a:r>
          </a:p>
          <a:p>
            <a:r>
              <a:rPr lang="es-MX" sz="2000" dirty="0" smtClean="0"/>
              <a:t>Evaluaciones cada 2 meses.</a:t>
            </a:r>
          </a:p>
          <a:p>
            <a:r>
              <a:rPr lang="es-MX" sz="2000" dirty="0" smtClean="0"/>
              <a:t>Alumnos que trabajen en dependencias federales, estatales y municipales:</a:t>
            </a:r>
          </a:p>
          <a:p>
            <a:pPr>
              <a:buAutoNum type="alphaUcParenR"/>
            </a:pPr>
            <a:r>
              <a:rPr lang="es-MX" sz="1600" dirty="0" smtClean="0"/>
              <a:t>Deben comprobar un antigüedad min. 6 meses laborando.</a:t>
            </a:r>
          </a:p>
          <a:p>
            <a:pPr>
              <a:buAutoNum type="alphaUcParenR"/>
            </a:pPr>
            <a:r>
              <a:rPr lang="es-MX" sz="1600" dirty="0" smtClean="0"/>
              <a:t>Justificar que las actividades por realizar para poder liberar su servicio, cumplen con los objetivos y propósitos del lineamiento</a:t>
            </a:r>
            <a:r>
              <a:rPr lang="es-MX" sz="16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s-MX" sz="2000" dirty="0" smtClean="0"/>
              <a:t>Alumnos que opten por liberar servicio en actividades deportivas, culturales o cívicas del ITESS. (Deberán de cursar 4 semestres con carácter de promotor o coordinador)</a:t>
            </a:r>
          </a:p>
          <a:p>
            <a:r>
              <a:rPr lang="es-MX" sz="2000" dirty="0" smtClean="0"/>
              <a:t>Solo se puede realizar el servicio social en las instituciones que se oferten en el catalogo ofertado por el departamento de servicio social.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5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919" y="1773237"/>
            <a:ext cx="11034583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 mayor información consultar Reglamento de Servicio Social en </a:t>
            </a:r>
            <a:r>
              <a:rPr lang="es-MX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www.itess.edu.mx</a:t>
            </a: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s-MX" sz="4400" b="1" dirty="0">
                <a:solidFill>
                  <a:srgbClr val="00B050"/>
                </a:solidFill>
              </a:rPr>
              <a:t>GRACIAS POR SU ATENCIÓN</a:t>
            </a:r>
          </a:p>
          <a:p>
            <a:pPr>
              <a:defRPr/>
            </a:pPr>
            <a:endParaRPr lang="es-MX" sz="24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232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LABORACION - VINCULACION ITESS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606</Words>
  <Application>Microsoft Office PowerPoint</Application>
  <PresentationFormat>Panorámica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Gotham Black</vt:lpstr>
      <vt:lpstr>Rockwell</vt:lpstr>
      <vt:lpstr>Rockwell Condensed</vt:lpstr>
      <vt:lpstr>Wingdings</vt:lpstr>
      <vt:lpstr>COLABORACION - VINCULACION ITESS 2018</vt:lpstr>
      <vt:lpstr>Tipo de madera</vt:lpstr>
      <vt:lpstr>Presentación de PowerPoint</vt:lpstr>
      <vt:lpstr>¿Qué es el Servicio Social?</vt:lpstr>
      <vt:lpstr>Fundamento Legal</vt:lpstr>
      <vt:lpstr>Presentación de PowerPoint</vt:lpstr>
      <vt:lpstr>Convocatoria </vt:lpstr>
      <vt:lpstr> Catalogo de Instituciones con quienes el ITESS tiene bases de colaboración y que solicitan prestadores de servicio social </vt:lpstr>
      <vt:lpstr>PROCEDIMIENTO</vt:lpstr>
      <vt:lpstr>Aspectos Importantes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GUSTAVO		 CORTES	ARIAS</cp:lastModifiedBy>
  <cp:revision>30</cp:revision>
  <dcterms:created xsi:type="dcterms:W3CDTF">2018-05-17T14:27:17Z</dcterms:created>
  <dcterms:modified xsi:type="dcterms:W3CDTF">2021-05-26T14:05:59Z</dcterms:modified>
</cp:coreProperties>
</file>