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 id="2147483683"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2.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8.png"/><Relationship Id="rId1" Type="http://schemas.openxmlformats.org/officeDocument/2006/relationships/slideMaster" Target="../slideMasters/slideMaster2.xml"/><Relationship Id="rId5" Type="http://schemas.microsoft.com/office/2007/relationships/hdphoto" Target="../media/hdphoto1.wdp"/><Relationship Id="rId4" Type="http://schemas.openxmlformats.org/officeDocument/2006/relationships/image" Target="../media/image6.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6"/>
            <a:ext cx="103632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4AAD347D-5ACD-4C99-B74B-A9C85AD731AF}" type="datetimeFigureOut">
              <a:rPr lang="en-US" smtClean="0"/>
              <a:t>5/24/2019</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5871256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509A250-FF31-4206-8172-F9D3106AACB1}" type="datetimeFigureOut">
              <a:rPr lang="en-US" smtClean="0"/>
              <a:t>5/24/2019</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340938939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609600" y="274639"/>
            <a:ext cx="80264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509A250-FF31-4206-8172-F9D3106AACB1}" type="datetimeFigureOut">
              <a:rPr lang="en-US" smtClean="0"/>
              <a:t>5/24/2019</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116080452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5" y="1346952"/>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5" y="4299702"/>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5"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solidFill>
                  <a:srgbClr val="696464"/>
                </a:solidFill>
              </a:rPr>
              <a:pPr/>
              <a:t>5/24/2019</a:t>
            </a:fld>
            <a:endParaRPr lang="en-US" dirty="0">
              <a:solidFill>
                <a:srgbClr val="696464"/>
              </a:solidFill>
            </a:endParaRPr>
          </a:p>
        </p:txBody>
      </p:sp>
      <p:sp>
        <p:nvSpPr>
          <p:cNvPr id="5" name="Footer Placeholder 4"/>
          <p:cNvSpPr>
            <a:spLocks noGrp="1"/>
          </p:cNvSpPr>
          <p:nvPr>
            <p:ph type="ftr" sz="quarter" idx="11"/>
          </p:nvPr>
        </p:nvSpPr>
        <p:spPr/>
        <p:txBody>
          <a:bodyPr/>
          <a:lstStyle/>
          <a:p>
            <a:endParaRPr lang="en-US" dirty="0">
              <a:solidFill>
                <a:srgbClr val="696464"/>
              </a:solidFill>
            </a:endParaRPr>
          </a:p>
        </p:txBody>
      </p:sp>
      <p:sp>
        <p:nvSpPr>
          <p:cNvPr id="6" name="Slide Number Placeholder 5"/>
          <p:cNvSpPr>
            <a:spLocks noGrp="1"/>
          </p:cNvSpPr>
          <p:nvPr>
            <p:ph type="sldNum" sz="quarter" idx="12"/>
          </p:nvPr>
        </p:nvSpPr>
        <p:spPr>
          <a:xfrm>
            <a:off x="9592735" y="4289334"/>
            <a:ext cx="1193868" cy="640080"/>
          </a:xfrm>
        </p:spPr>
        <p:txBody>
          <a:bodyPr/>
          <a:lstStyle>
            <a:lvl1pPr>
              <a:defRPr sz="2800"/>
            </a:lvl1pPr>
          </a:lstStyle>
          <a:p>
            <a:fld id="{4FAB73BC-B049-4115-A692-8D63A059BFB8}" type="slidenum">
              <a:rPr lang="en-US" dirty="0"/>
              <a:pPr/>
              <a:t>‹Nº›</a:t>
            </a:fld>
            <a:endParaRPr lang="en-US" dirty="0"/>
          </a:p>
        </p:txBody>
      </p:sp>
      <p:pic>
        <p:nvPicPr>
          <p:cNvPr id="13" name="12 Imagen" descr="C:\Users\JuanMartín\AppData\Local\Microsoft\Windows\INetCache\Content.Word\International Northern Registrar.png"/>
          <p:cNvPicPr/>
          <p:nvPr/>
        </p:nvPicPr>
        <p:blipFill rotWithShape="1">
          <a:blip r:embed="rId6">
            <a:extLst>
              <a:ext uri="{28A0092B-C50C-407E-A947-70E740481C1C}">
                <a14:useLocalDpi xmlns:a14="http://schemas.microsoft.com/office/drawing/2010/main" val="0"/>
              </a:ext>
            </a:extLst>
          </a:blip>
          <a:srcRect t="19878" b="-5576"/>
          <a:stretch/>
        </p:blipFill>
        <p:spPr bwMode="auto">
          <a:xfrm>
            <a:off x="91388" y="6004577"/>
            <a:ext cx="1085850" cy="69278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836750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solidFill>
                  <a:srgbClr val="696464"/>
                </a:solidFill>
              </a:rPr>
              <a:pPr/>
              <a:t>5/24/2019</a:t>
            </a:fld>
            <a:endParaRPr lang="en-US" dirty="0">
              <a:solidFill>
                <a:srgbClr val="696464"/>
              </a:solidFill>
            </a:endParaRPr>
          </a:p>
        </p:txBody>
      </p:sp>
      <p:sp>
        <p:nvSpPr>
          <p:cNvPr id="5" name="Footer Placeholder 4"/>
          <p:cNvSpPr>
            <a:spLocks noGrp="1"/>
          </p:cNvSpPr>
          <p:nvPr>
            <p:ph type="ftr" sz="quarter" idx="11"/>
          </p:nvPr>
        </p:nvSpPr>
        <p:spPr/>
        <p:txBody>
          <a:bodyPr/>
          <a:lstStyle/>
          <a:p>
            <a:endParaRPr lang="en-US" dirty="0">
              <a:solidFill>
                <a:srgbClr val="696464"/>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pic>
        <p:nvPicPr>
          <p:cNvPr id="7" name="6 Imagen" descr="C:\Users\JuanMartín\AppData\Local\Microsoft\Windows\INetCache\Content.Word\International Northern Registrar.png"/>
          <p:cNvPicPr/>
          <p:nvPr/>
        </p:nvPicPr>
        <p:blipFill rotWithShape="1">
          <a:blip r:embed="rId2">
            <a:extLst>
              <a:ext uri="{28A0092B-C50C-407E-A947-70E740481C1C}">
                <a14:useLocalDpi xmlns:a14="http://schemas.microsoft.com/office/drawing/2010/main" val="0"/>
              </a:ext>
            </a:extLst>
          </a:blip>
          <a:srcRect t="19878" b="-5576"/>
          <a:stretch/>
        </p:blipFill>
        <p:spPr bwMode="auto">
          <a:xfrm>
            <a:off x="91388" y="6004577"/>
            <a:ext cx="1085850" cy="69278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82573953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165775"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a:xfrm>
            <a:off x="8593668" y="6272790"/>
            <a:ext cx="2644309" cy="365125"/>
          </a:xfrm>
        </p:spPr>
        <p:txBody>
          <a:bodyPr/>
          <a:lstStyle/>
          <a:p>
            <a:fld id="{C6F822A4-8DA6-4447-9B1F-C5DB58435268}" type="datetimeFigureOut">
              <a:rPr lang="en-US" dirty="0">
                <a:solidFill>
                  <a:srgbClr val="696464"/>
                </a:solidFill>
              </a:rPr>
              <a:pPr/>
              <a:t>5/24/2019</a:t>
            </a:fld>
            <a:endParaRPr lang="en-US" dirty="0">
              <a:solidFill>
                <a:srgbClr val="696464"/>
              </a:solidFill>
            </a:endParaRPr>
          </a:p>
        </p:txBody>
      </p:sp>
      <p:sp>
        <p:nvSpPr>
          <p:cNvPr id="5" name="Footer Placeholder 4"/>
          <p:cNvSpPr>
            <a:spLocks noGrp="1"/>
          </p:cNvSpPr>
          <p:nvPr>
            <p:ph type="ftr" sz="quarter" idx="11"/>
          </p:nvPr>
        </p:nvSpPr>
        <p:spPr>
          <a:xfrm>
            <a:off x="2182708" y="6272790"/>
            <a:ext cx="6327648" cy="365125"/>
          </a:xfrm>
        </p:spPr>
        <p:txBody>
          <a:bodyPr/>
          <a:lstStyle/>
          <a:p>
            <a:endParaRPr lang="en-US" dirty="0">
              <a:solidFill>
                <a:srgbClr val="696464"/>
              </a:solidFill>
            </a:endParaRP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1" y="2506133"/>
            <a:ext cx="1188299" cy="720332"/>
          </a:xfrm>
        </p:spPr>
        <p:txBody>
          <a:bodyPr/>
          <a:lstStyle>
            <a:lvl1pPr>
              <a:defRPr sz="2800"/>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15906561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solidFill>
                  <a:srgbClr val="696464"/>
                </a:solidFill>
              </a:rPr>
              <a:pPr/>
              <a:t>5/24/2019</a:t>
            </a:fld>
            <a:endParaRPr lang="en-US" dirty="0">
              <a:solidFill>
                <a:srgbClr val="696464"/>
              </a:solidFill>
            </a:endParaRPr>
          </a:p>
        </p:txBody>
      </p:sp>
      <p:sp>
        <p:nvSpPr>
          <p:cNvPr id="6" name="Footer Placeholder 5"/>
          <p:cNvSpPr>
            <a:spLocks noGrp="1"/>
          </p:cNvSpPr>
          <p:nvPr>
            <p:ph type="ftr" sz="quarter" idx="11"/>
          </p:nvPr>
        </p:nvSpPr>
        <p:spPr/>
        <p:txBody>
          <a:bodyPr/>
          <a:lstStyle/>
          <a:p>
            <a:endParaRPr lang="en-US" dirty="0">
              <a:solidFill>
                <a:srgbClr val="696464"/>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146654781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solidFill>
                  <a:srgbClr val="696464"/>
                </a:solidFill>
              </a:rPr>
              <a:pPr/>
              <a:t>5/24/2019</a:t>
            </a:fld>
            <a:endParaRPr lang="en-US" dirty="0">
              <a:solidFill>
                <a:srgbClr val="696464"/>
              </a:solidFill>
            </a:endParaRPr>
          </a:p>
        </p:txBody>
      </p:sp>
      <p:sp>
        <p:nvSpPr>
          <p:cNvPr id="8" name="Footer Placeholder 7"/>
          <p:cNvSpPr>
            <a:spLocks noGrp="1"/>
          </p:cNvSpPr>
          <p:nvPr>
            <p:ph type="ftr" sz="quarter" idx="11"/>
          </p:nvPr>
        </p:nvSpPr>
        <p:spPr/>
        <p:txBody>
          <a:bodyPr/>
          <a:lstStyle/>
          <a:p>
            <a:endParaRPr lang="en-US" dirty="0">
              <a:solidFill>
                <a:srgbClr val="696464"/>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63082453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solidFill>
                  <a:srgbClr val="696464"/>
                </a:solidFill>
              </a:rPr>
              <a:pPr/>
              <a:t>5/24/2019</a:t>
            </a:fld>
            <a:endParaRPr lang="en-US" dirty="0">
              <a:solidFill>
                <a:srgbClr val="696464"/>
              </a:solidFill>
            </a:endParaRPr>
          </a:p>
        </p:txBody>
      </p:sp>
      <p:sp>
        <p:nvSpPr>
          <p:cNvPr id="4" name="Footer Placeholder 3"/>
          <p:cNvSpPr>
            <a:spLocks noGrp="1"/>
          </p:cNvSpPr>
          <p:nvPr>
            <p:ph type="ftr" sz="quarter" idx="11"/>
          </p:nvPr>
        </p:nvSpPr>
        <p:spPr/>
        <p:txBody>
          <a:bodyPr/>
          <a:lstStyle/>
          <a:p>
            <a:endParaRPr lang="en-US" dirty="0">
              <a:solidFill>
                <a:srgbClr val="696464"/>
              </a:solidFill>
            </a:endParaRPr>
          </a:p>
        </p:txBody>
      </p:sp>
      <p:sp>
        <p:nvSpPr>
          <p:cNvPr id="5" name="Slide Number Placeholder 4"/>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2756805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solidFill>
                  <a:srgbClr val="696464"/>
                </a:solidFill>
              </a:rPr>
              <a:pPr/>
              <a:t>5/24/2019</a:t>
            </a:fld>
            <a:endParaRPr lang="en-US" dirty="0">
              <a:solidFill>
                <a:srgbClr val="696464"/>
              </a:solidFill>
            </a:endParaRPr>
          </a:p>
        </p:txBody>
      </p:sp>
      <p:sp>
        <p:nvSpPr>
          <p:cNvPr id="3" name="Footer Placeholder 2"/>
          <p:cNvSpPr>
            <a:spLocks noGrp="1"/>
          </p:cNvSpPr>
          <p:nvPr>
            <p:ph type="ftr" sz="quarter" idx="11"/>
          </p:nvPr>
        </p:nvSpPr>
        <p:spPr/>
        <p:txBody>
          <a:bodyPr/>
          <a:lstStyle/>
          <a:p>
            <a:endParaRPr lang="en-US" dirty="0">
              <a:solidFill>
                <a:srgbClr val="696464"/>
              </a:solidFill>
            </a:endParaRPr>
          </a:p>
        </p:txBody>
      </p:sp>
      <p:sp>
        <p:nvSpPr>
          <p:cNvPr id="4" name="Slide Number Placeholder 3"/>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42452702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1" y="4"/>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solidFill>
                  <a:srgbClr val="696464"/>
                </a:solidFill>
              </a:rPr>
              <a:pPr/>
              <a:t>5/24/2019</a:t>
            </a:fld>
            <a:endParaRPr lang="en-US" dirty="0">
              <a:solidFill>
                <a:srgbClr val="696464"/>
              </a:solidFill>
            </a:endParaRPr>
          </a:p>
        </p:txBody>
      </p:sp>
      <p:sp>
        <p:nvSpPr>
          <p:cNvPr id="6" name="Footer Placeholder 5"/>
          <p:cNvSpPr>
            <a:spLocks noGrp="1"/>
          </p:cNvSpPr>
          <p:nvPr>
            <p:ph type="ftr" sz="quarter" idx="11"/>
          </p:nvPr>
        </p:nvSpPr>
        <p:spPr/>
        <p:txBody>
          <a:bodyPr/>
          <a:lstStyle/>
          <a:p>
            <a:endParaRPr lang="en-US" dirty="0">
              <a:solidFill>
                <a:srgbClr val="696464"/>
              </a:solidFill>
            </a:endParaRP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66276232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dirty="0"/>
          </a:p>
        </p:txBody>
      </p:sp>
      <p:sp>
        <p:nvSpPr>
          <p:cNvPr id="4" name="3 Marcador de fecha"/>
          <p:cNvSpPr>
            <a:spLocks noGrp="1"/>
          </p:cNvSpPr>
          <p:nvPr>
            <p:ph type="dt" sz="half" idx="10"/>
          </p:nvPr>
        </p:nvSpPr>
        <p:spPr/>
        <p:txBody>
          <a:bodyPr/>
          <a:lstStyle/>
          <a:p>
            <a:fld id="{4509A250-FF31-4206-8172-F9D3106AACB1}" type="datetimeFigureOut">
              <a:rPr lang="en-US" smtClean="0"/>
              <a:t>5/24/2019</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97089734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1" y="4"/>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solidFill>
                  <a:srgbClr val="696464"/>
                </a:solidFill>
              </a:rPr>
              <a:pPr/>
              <a:t>5/24/2019</a:t>
            </a:fld>
            <a:endParaRPr lang="en-US" dirty="0">
              <a:solidFill>
                <a:srgbClr val="696464"/>
              </a:solidFill>
            </a:endParaRP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64220982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solidFill>
                  <a:srgbClr val="696464"/>
                </a:solidFill>
              </a:rPr>
              <a:pPr/>
              <a:t>5/24/2019</a:t>
            </a:fld>
            <a:endParaRPr lang="en-US" dirty="0">
              <a:solidFill>
                <a:srgbClr val="696464"/>
              </a:solidFill>
            </a:endParaRPr>
          </a:p>
        </p:txBody>
      </p:sp>
      <p:sp>
        <p:nvSpPr>
          <p:cNvPr id="5" name="Footer Placeholder 4"/>
          <p:cNvSpPr>
            <a:spLocks noGrp="1"/>
          </p:cNvSpPr>
          <p:nvPr>
            <p:ph type="ftr" sz="quarter" idx="11"/>
          </p:nvPr>
        </p:nvSpPr>
        <p:spPr/>
        <p:txBody>
          <a:bodyPr/>
          <a:lstStyle/>
          <a:p>
            <a:endParaRPr lang="en-US" dirty="0">
              <a:solidFill>
                <a:srgbClr val="696464"/>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28596295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3" y="533400"/>
            <a:ext cx="2552700" cy="5638800"/>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066803" y="533400"/>
            <a:ext cx="7505700" cy="56388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solidFill>
                  <a:srgbClr val="696464"/>
                </a:solidFill>
              </a:rPr>
              <a:pPr/>
              <a:t>5/24/2019</a:t>
            </a:fld>
            <a:endParaRPr lang="en-US" dirty="0">
              <a:solidFill>
                <a:srgbClr val="696464"/>
              </a:solidFill>
            </a:endParaRPr>
          </a:p>
        </p:txBody>
      </p:sp>
      <p:sp>
        <p:nvSpPr>
          <p:cNvPr id="5" name="Footer Placeholder 4"/>
          <p:cNvSpPr>
            <a:spLocks noGrp="1"/>
          </p:cNvSpPr>
          <p:nvPr>
            <p:ph type="ftr" sz="quarter" idx="11"/>
          </p:nvPr>
        </p:nvSpPr>
        <p:spPr/>
        <p:txBody>
          <a:bodyPr/>
          <a:lstStyle/>
          <a:p>
            <a:endParaRPr lang="en-US" dirty="0">
              <a:solidFill>
                <a:srgbClr val="696464"/>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85875971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1"/>
            <a:ext cx="103632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796027F-7875-4030-9381-8BD8C4F21935}" type="datetimeFigureOut">
              <a:rPr lang="en-US" smtClean="0"/>
              <a:t>5/24/2019</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01744935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9796027F-7875-4030-9381-8BD8C4F21935}" type="datetimeFigureOut">
              <a:rPr lang="en-US" smtClean="0"/>
              <a:t>5/24/2019</a:t>
            </a:fld>
            <a:endParaRPr lang="en-US" dirty="0"/>
          </a:p>
        </p:txBody>
      </p:sp>
      <p:sp>
        <p:nvSpPr>
          <p:cNvPr id="6" name="5 Marcador de pie de página"/>
          <p:cNvSpPr>
            <a:spLocks noGrp="1"/>
          </p:cNvSpPr>
          <p:nvPr>
            <p:ph type="ftr" sz="quarter" idx="11"/>
          </p:nvPr>
        </p:nvSpPr>
        <p:spPr/>
        <p:txBody>
          <a:bodyPr/>
          <a:lstStyle/>
          <a:p>
            <a:endParaRPr lang="en-US" dirty="0"/>
          </a:p>
        </p:txBody>
      </p:sp>
      <p:sp>
        <p:nvSpPr>
          <p:cNvPr id="7" name="6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3445216272"/>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9796027F-7875-4030-9381-8BD8C4F21935}" type="datetimeFigureOut">
              <a:rPr lang="en-US" smtClean="0"/>
              <a:t>5/24/2019</a:t>
            </a:fld>
            <a:endParaRPr lang="en-US" dirty="0"/>
          </a:p>
        </p:txBody>
      </p:sp>
      <p:sp>
        <p:nvSpPr>
          <p:cNvPr id="8" name="7 Marcador de pie de página"/>
          <p:cNvSpPr>
            <a:spLocks noGrp="1"/>
          </p:cNvSpPr>
          <p:nvPr>
            <p:ph type="ftr" sz="quarter" idx="11"/>
          </p:nvPr>
        </p:nvSpPr>
        <p:spPr/>
        <p:txBody>
          <a:bodyPr/>
          <a:lstStyle/>
          <a:p>
            <a:endParaRPr lang="en-US" dirty="0"/>
          </a:p>
        </p:txBody>
      </p:sp>
      <p:sp>
        <p:nvSpPr>
          <p:cNvPr id="9" name="8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141981731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4AAD347D-5ACD-4C99-B74B-A9C85AD731AF}" type="datetimeFigureOut">
              <a:rPr lang="en-US" smtClean="0"/>
              <a:t>5/24/2019</a:t>
            </a:fld>
            <a:endParaRPr lang="en-US" dirty="0"/>
          </a:p>
        </p:txBody>
      </p:sp>
      <p:sp>
        <p:nvSpPr>
          <p:cNvPr id="4" name="3 Marcador de pie de página"/>
          <p:cNvSpPr>
            <a:spLocks noGrp="1"/>
          </p:cNvSpPr>
          <p:nvPr>
            <p:ph type="ftr" sz="quarter" idx="11"/>
          </p:nvPr>
        </p:nvSpPr>
        <p:spPr/>
        <p:txBody>
          <a:bodyPr/>
          <a:lstStyle/>
          <a:p>
            <a:endParaRPr lang="en-US" dirty="0"/>
          </a:p>
        </p:txBody>
      </p:sp>
      <p:sp>
        <p:nvSpPr>
          <p:cNvPr id="5" name="4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123092785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509A250-FF31-4206-8172-F9D3106AACB1}" type="datetimeFigureOut">
              <a:rPr lang="en-US" smtClean="0"/>
              <a:t>5/24/2019</a:t>
            </a:fld>
            <a:endParaRPr lang="en-US" dirty="0"/>
          </a:p>
        </p:txBody>
      </p:sp>
      <p:sp>
        <p:nvSpPr>
          <p:cNvPr id="3" name="2 Marcador de pie de página"/>
          <p:cNvSpPr>
            <a:spLocks noGrp="1"/>
          </p:cNvSpPr>
          <p:nvPr>
            <p:ph type="ftr" sz="quarter" idx="11"/>
          </p:nvPr>
        </p:nvSpPr>
        <p:spPr/>
        <p:txBody>
          <a:bodyPr/>
          <a:lstStyle/>
          <a:p>
            <a:endParaRPr lang="en-US" dirty="0"/>
          </a:p>
        </p:txBody>
      </p:sp>
      <p:sp>
        <p:nvSpPr>
          <p:cNvPr id="4" name="3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263552285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509A250-FF31-4206-8172-F9D3106AACB1}" type="datetimeFigureOut">
              <a:rPr lang="en-US" smtClean="0"/>
              <a:t>5/24/2019</a:t>
            </a:fld>
            <a:endParaRPr lang="en-US" dirty="0"/>
          </a:p>
        </p:txBody>
      </p:sp>
      <p:sp>
        <p:nvSpPr>
          <p:cNvPr id="6" name="5 Marcador de pie de página"/>
          <p:cNvSpPr>
            <a:spLocks noGrp="1"/>
          </p:cNvSpPr>
          <p:nvPr>
            <p:ph type="ftr" sz="quarter" idx="11"/>
          </p:nvPr>
        </p:nvSpPr>
        <p:spPr/>
        <p:txBody>
          <a:bodyPr/>
          <a:lstStyle/>
          <a:p>
            <a:endParaRPr lang="en-US" dirty="0"/>
          </a:p>
        </p:txBody>
      </p:sp>
      <p:sp>
        <p:nvSpPr>
          <p:cNvPr id="7" name="6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112708229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s-MX" dirty="0"/>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509A250-FF31-4206-8172-F9D3106AACB1}" type="datetimeFigureOut">
              <a:rPr lang="en-US" smtClean="0"/>
              <a:t>5/24/2019</a:t>
            </a:fld>
            <a:endParaRPr lang="en-US" dirty="0"/>
          </a:p>
        </p:txBody>
      </p:sp>
      <p:sp>
        <p:nvSpPr>
          <p:cNvPr id="6" name="5 Marcador de pie de página"/>
          <p:cNvSpPr>
            <a:spLocks noGrp="1"/>
          </p:cNvSpPr>
          <p:nvPr>
            <p:ph type="ftr" sz="quarter" idx="11"/>
          </p:nvPr>
        </p:nvSpPr>
        <p:spPr/>
        <p:txBody>
          <a:bodyPr/>
          <a:lstStyle/>
          <a:p>
            <a:endParaRPr lang="en-US" dirty="0"/>
          </a:p>
        </p:txBody>
      </p:sp>
      <p:sp>
        <p:nvSpPr>
          <p:cNvPr id="7" name="6 Marcador de número de diapositiva"/>
          <p:cNvSpPr>
            <a:spLocks noGrp="1"/>
          </p:cNvSpPr>
          <p:nvPr>
            <p:ph type="sldNum" sz="quarter" idx="12"/>
          </p:nvPr>
        </p:nvSpPr>
        <p:spPr/>
        <p:txBody>
          <a:bodyPr/>
          <a:lstStyle/>
          <a:p>
            <a:fld id="{D57F1E4F-1CFF-5643-939E-02111984F565}" type="slidenum">
              <a:rPr lang="en-US" smtClean="0"/>
              <a:t>‹Nº›</a:t>
            </a:fld>
            <a:endParaRPr lang="en-US" dirty="0"/>
          </a:p>
        </p:txBody>
      </p:sp>
    </p:spTree>
    <p:extLst>
      <p:ext uri="{BB962C8B-B14F-4D97-AF65-F5344CB8AC3E}">
        <p14:creationId xmlns:p14="http://schemas.microsoft.com/office/powerpoint/2010/main" val="4918224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7.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D347D-5ACD-4C99-B74B-A9C85AD731AF}" type="datetimeFigureOut">
              <a:rPr lang="en-US" smtClean="0"/>
              <a:t>5/24/2019</a:t>
            </a:fld>
            <a:endParaRPr lang="en-US" dirty="0"/>
          </a:p>
        </p:txBody>
      </p:sp>
      <p:sp>
        <p:nvSpPr>
          <p:cNvPr id="5" name="4 Marcador de pie de página"/>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5 Marcador de número de diapositiva"/>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02111984F565}" type="slidenum">
              <a:rPr lang="en-US" smtClean="0"/>
              <a:t>‹Nº›</a:t>
            </a:fld>
            <a:endParaRPr lang="en-US" dirty="0"/>
          </a:p>
        </p:txBody>
      </p:sp>
      <p:pic>
        <p:nvPicPr>
          <p:cNvPr id="10" name="Imagen 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8812" y="156159"/>
            <a:ext cx="3496733" cy="909638"/>
          </a:xfrm>
          <a:prstGeom prst="rect">
            <a:avLst/>
          </a:prstGeom>
          <a:noFill/>
          <a:ln>
            <a:noFill/>
          </a:ln>
          <a:scene3d>
            <a:camera prst="orthographicFront"/>
            <a:lightRig rig="threePt" dir="t"/>
          </a:scene3d>
          <a:sp3d>
            <a:bevelT/>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11 Imagen"/>
          <p:cNvPicPr/>
          <p:nvPr/>
        </p:nvPicPr>
        <p:blipFill>
          <a:blip r:embed="rId14">
            <a:extLst>
              <a:ext uri="{28A0092B-C50C-407E-A947-70E740481C1C}">
                <a14:useLocalDpi xmlns:a14="http://schemas.microsoft.com/office/drawing/2010/main" val="0"/>
              </a:ext>
            </a:extLst>
          </a:blip>
          <a:stretch>
            <a:fillRect/>
          </a:stretch>
        </p:blipFill>
        <p:spPr>
          <a:xfrm>
            <a:off x="10324722" y="5735980"/>
            <a:ext cx="1257300" cy="1002665"/>
          </a:xfrm>
          <a:prstGeom prst="rect">
            <a:avLst/>
          </a:prstGeom>
        </p:spPr>
      </p:pic>
      <p:pic>
        <p:nvPicPr>
          <p:cNvPr id="13" name="12 Imagen"/>
          <p:cNvPicPr/>
          <p:nvPr/>
        </p:nvPicPr>
        <p:blipFill rotWithShape="1">
          <a:blip r:embed="rId15" cstate="print">
            <a:extLst>
              <a:ext uri="{28A0092B-C50C-407E-A947-70E740481C1C}">
                <a14:useLocalDpi xmlns:a14="http://schemas.microsoft.com/office/drawing/2010/main" val="0"/>
              </a:ext>
            </a:extLst>
          </a:blip>
          <a:srcRect b="88953"/>
          <a:stretch/>
        </p:blipFill>
        <p:spPr bwMode="auto">
          <a:xfrm>
            <a:off x="4586861" y="252996"/>
            <a:ext cx="6472435" cy="962025"/>
          </a:xfrm>
          <a:prstGeom prst="rect">
            <a:avLst/>
          </a:prstGeom>
          <a:ln>
            <a:noFill/>
          </a:ln>
          <a:extLst>
            <a:ext uri="{53640926-AAD7-44D8-BBD7-CCE9431645EC}">
              <a14:shadowObscured xmlns:a14="http://schemas.microsoft.com/office/drawing/2010/main"/>
            </a:ext>
          </a:extLst>
        </p:spPr>
      </p:pic>
      <p:pic>
        <p:nvPicPr>
          <p:cNvPr id="14" name="13 Imagen" descr="C:\Users\JuanMartín\AppData\Local\Microsoft\Windows\INetCache\Content.Word\International Northern Registrar.png"/>
          <p:cNvPicPr/>
          <p:nvPr/>
        </p:nvPicPr>
        <p:blipFill rotWithShape="1">
          <a:blip r:embed="rId16">
            <a:extLst>
              <a:ext uri="{28A0092B-C50C-407E-A947-70E740481C1C}">
                <a14:useLocalDpi xmlns:a14="http://schemas.microsoft.com/office/drawing/2010/main" val="0"/>
              </a:ext>
            </a:extLst>
          </a:blip>
          <a:srcRect t="19878" b="-5576"/>
          <a:stretch/>
        </p:blipFill>
        <p:spPr bwMode="auto">
          <a:xfrm>
            <a:off x="91388" y="6004577"/>
            <a:ext cx="1085850" cy="692785"/>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453639969"/>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24000">
              <a:schemeClr val="bg2">
                <a:tint val="90000"/>
                <a:satMod val="92000"/>
                <a:lumMod val="120000"/>
              </a:schemeClr>
            </a:gs>
            <a:gs pos="100000">
              <a:schemeClr val="bg2">
                <a:shade val="98000"/>
                <a:satMod val="120000"/>
                <a:lumMod val="98000"/>
              </a:schemeClr>
            </a:gs>
          </a:gsLst>
          <a:path path="circle">
            <a:fillToRect l="50000" t="50000" r="100000" b="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964424" y="6272788"/>
            <a:ext cx="3273552" cy="365125"/>
          </a:xfrm>
          <a:prstGeom prst="rect">
            <a:avLst/>
          </a:prstGeom>
        </p:spPr>
        <p:txBody>
          <a:bodyPr vert="horz" lIns="91440" tIns="45720" rIns="91440" bIns="45720" rtlCol="0" anchor="ctr"/>
          <a:lstStyle>
            <a:lvl1pPr algn="r">
              <a:defRPr sz="1100">
                <a:solidFill>
                  <a:schemeClr val="tx2"/>
                </a:solidFill>
              </a:defRPr>
            </a:lvl1pPr>
          </a:lstStyle>
          <a:p>
            <a:pPr defTabSz="457200"/>
            <a:fld id="{8664C608-40B1-4030-A28D-5B74BC98ADCE}" type="datetimeFigureOut">
              <a:rPr lang="en-US" dirty="0">
                <a:solidFill>
                  <a:srgbClr val="696464"/>
                </a:solidFill>
              </a:rPr>
              <a:pPr defTabSz="457200"/>
              <a:t>5/24/2019</a:t>
            </a:fld>
            <a:endParaRPr lang="en-US" dirty="0">
              <a:solidFill>
                <a:srgbClr val="696464"/>
              </a:solidFill>
            </a:endParaRPr>
          </a:p>
        </p:txBody>
      </p:sp>
      <p:sp>
        <p:nvSpPr>
          <p:cNvPr id="5" name="Footer Placeholder 4"/>
          <p:cNvSpPr>
            <a:spLocks noGrp="1"/>
          </p:cNvSpPr>
          <p:nvPr>
            <p:ph type="ftr" sz="quarter" idx="3"/>
          </p:nvPr>
        </p:nvSpPr>
        <p:spPr>
          <a:xfrm>
            <a:off x="1088136" y="6272788"/>
            <a:ext cx="6327648" cy="365125"/>
          </a:xfrm>
          <a:prstGeom prst="rect">
            <a:avLst/>
          </a:prstGeom>
        </p:spPr>
        <p:txBody>
          <a:bodyPr vert="horz" lIns="91440" tIns="45720" rIns="91440" bIns="45720" rtlCol="0" anchor="ctr"/>
          <a:lstStyle>
            <a:lvl1pPr algn="l">
              <a:defRPr sz="1100">
                <a:solidFill>
                  <a:schemeClr val="tx2"/>
                </a:solidFill>
              </a:defRPr>
            </a:lvl1pPr>
          </a:lstStyle>
          <a:p>
            <a:pPr defTabSz="457200"/>
            <a:endParaRPr lang="en-US" dirty="0">
              <a:solidFill>
                <a:srgbClr val="696464"/>
              </a:solidFill>
            </a:endParaRP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8"/>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pPr defTabSz="457200"/>
            <a:fld id="{4FAB73BC-B049-4115-A692-8D63A059BFB8}" type="slidenum">
              <a:rPr lang="en-US" dirty="0"/>
              <a:pPr defTabSz="457200"/>
              <a:t>‹Nº›</a:t>
            </a:fld>
            <a:endParaRPr lang="en-US" dirty="0"/>
          </a:p>
        </p:txBody>
      </p:sp>
    </p:spTree>
    <p:extLst>
      <p:ext uri="{BB962C8B-B14F-4D97-AF65-F5344CB8AC3E}">
        <p14:creationId xmlns:p14="http://schemas.microsoft.com/office/powerpoint/2010/main" val="2910352887"/>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2498494" y="2347782"/>
            <a:ext cx="6211330" cy="1107996"/>
          </a:xfrm>
          <a:prstGeom prst="rect">
            <a:avLst/>
          </a:prstGeom>
          <a:noFill/>
        </p:spPr>
        <p:txBody>
          <a:bodyPr wrap="square" rtlCol="0">
            <a:spAutoFit/>
          </a:bodyPr>
          <a:lstStyle/>
          <a:p>
            <a:pPr algn="ctr"/>
            <a:r>
              <a:rPr lang="es-MX" sz="6600" dirty="0" smtClean="0">
                <a:solidFill>
                  <a:schemeClr val="accent1">
                    <a:lumMod val="75000"/>
                  </a:schemeClr>
                </a:solidFill>
                <a:latin typeface="Gotham Black" panose="02000604040000020004" pitchFamily="50" charset="0"/>
              </a:rPr>
              <a:t>RESIDENCIAS</a:t>
            </a:r>
            <a:r>
              <a:rPr lang="es-MX" sz="6600" dirty="0" smtClean="0">
                <a:latin typeface="Gotham Black" panose="02000604040000020004" pitchFamily="50" charset="0"/>
              </a:rPr>
              <a:t> </a:t>
            </a:r>
            <a:endParaRPr lang="es-MX" sz="6600" dirty="0">
              <a:latin typeface="Gotham Black" panose="02000604040000020004" pitchFamily="50" charset="0"/>
            </a:endParaRPr>
          </a:p>
        </p:txBody>
      </p:sp>
      <p:sp>
        <p:nvSpPr>
          <p:cNvPr id="6" name="Rectángulo 5"/>
          <p:cNvSpPr/>
          <p:nvPr/>
        </p:nvSpPr>
        <p:spPr>
          <a:xfrm>
            <a:off x="3243160" y="3562871"/>
            <a:ext cx="4733219" cy="523220"/>
          </a:xfrm>
          <a:prstGeom prst="rect">
            <a:avLst/>
          </a:prstGeom>
        </p:spPr>
        <p:txBody>
          <a:bodyPr wrap="none">
            <a:spAutoFit/>
          </a:bodyPr>
          <a:lstStyle/>
          <a:p>
            <a:r>
              <a:rPr lang="es-MX" sz="2800" dirty="0" smtClean="0">
                <a:solidFill>
                  <a:srgbClr val="92D050"/>
                </a:solidFill>
                <a:latin typeface="Gotham Black" panose="02000604040000020004" pitchFamily="50" charset="0"/>
              </a:rPr>
              <a:t>Agosto – Diciembre </a:t>
            </a:r>
            <a:r>
              <a:rPr lang="es-MX" sz="2800" dirty="0" smtClean="0">
                <a:solidFill>
                  <a:srgbClr val="92D050"/>
                </a:solidFill>
                <a:latin typeface="Gotham Black" panose="02000604040000020004" pitchFamily="50" charset="0"/>
              </a:rPr>
              <a:t>2019</a:t>
            </a:r>
            <a:endParaRPr lang="es-MX" sz="2800" dirty="0">
              <a:solidFill>
                <a:srgbClr val="92D050"/>
              </a:solidFill>
            </a:endParaRPr>
          </a:p>
        </p:txBody>
      </p:sp>
    </p:spTree>
    <p:extLst>
      <p:ext uri="{BB962C8B-B14F-4D97-AF65-F5344CB8AC3E}">
        <p14:creationId xmlns:p14="http://schemas.microsoft.com/office/powerpoint/2010/main" val="75742299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1032519"/>
            <a:ext cx="10972800" cy="1143000"/>
          </a:xfrm>
        </p:spPr>
        <p:txBody>
          <a:bodyPr/>
          <a:lstStyle/>
          <a:p>
            <a:pPr algn="ctr"/>
            <a:r>
              <a:rPr lang="es-MX" b="1" dirty="0" smtClean="0">
                <a:solidFill>
                  <a:schemeClr val="accent1">
                    <a:lumMod val="75000"/>
                  </a:schemeClr>
                </a:solidFill>
              </a:rPr>
              <a:t>El Asesor Interno</a:t>
            </a:r>
            <a:endParaRPr lang="es-MX" b="1" dirty="0">
              <a:solidFill>
                <a:schemeClr val="accent1">
                  <a:lumMod val="75000"/>
                </a:schemeClr>
              </a:solidFill>
            </a:endParaRPr>
          </a:p>
        </p:txBody>
      </p:sp>
      <p:sp>
        <p:nvSpPr>
          <p:cNvPr id="3" name="Marcador de contenido 2"/>
          <p:cNvSpPr>
            <a:spLocks noGrp="1"/>
          </p:cNvSpPr>
          <p:nvPr>
            <p:ph idx="1"/>
          </p:nvPr>
        </p:nvSpPr>
        <p:spPr>
          <a:xfrm>
            <a:off x="1622729" y="2026507"/>
            <a:ext cx="8946541" cy="4275437"/>
          </a:xfrm>
        </p:spPr>
        <p:txBody>
          <a:bodyPr>
            <a:normAutofit/>
          </a:bodyPr>
          <a:lstStyle/>
          <a:p>
            <a:r>
              <a:rPr lang="es-MX" sz="1800" dirty="0" smtClean="0"/>
              <a:t>Debe de validar la viabilidad del proyecto de residencia profesional, mediante la formulación del anteproyecto.</a:t>
            </a:r>
          </a:p>
          <a:p>
            <a:r>
              <a:rPr lang="es-MX" sz="1800" dirty="0" smtClean="0"/>
              <a:t>Determinará el numero de estudiantes que se requiere, de acuerdo al contenido del ante proyecto.</a:t>
            </a:r>
          </a:p>
          <a:p>
            <a:r>
              <a:rPr lang="es-MX" sz="1800" dirty="0" smtClean="0"/>
              <a:t>Debe realizar al menos una entrevista de manera presencial o virtual, con el asesor externo.</a:t>
            </a:r>
          </a:p>
          <a:p>
            <a:r>
              <a:rPr lang="es-MX" sz="1800" dirty="0" smtClean="0"/>
              <a:t>Debe entregar un informe semestral al jefe de departamento académico correspondiente de las actividades realizadas durante su horas de asesoría de residencia profesional, así como el (los) formato(s) de Registro (s) de la(s) asesoría(s) realizada(s).</a:t>
            </a:r>
          </a:p>
          <a:p>
            <a:r>
              <a:rPr lang="es-MX" sz="1800" dirty="0" smtClean="0"/>
              <a:t>Deberán informar y promover entre los residentes el registro de la propiedad intelectual de las obras, productos u procesos, resultado de su residencia profesional.</a:t>
            </a:r>
          </a:p>
          <a:p>
            <a:r>
              <a:rPr lang="es-MX" sz="1800" dirty="0" smtClean="0"/>
              <a:t>Asentará la calificación en el acta correspondiente en conjunto con la del asesor externo.</a:t>
            </a:r>
          </a:p>
          <a:p>
            <a:endParaRPr lang="es-MX" sz="1800" dirty="0" smtClean="0"/>
          </a:p>
          <a:p>
            <a:endParaRPr lang="es-MX" sz="1800" dirty="0"/>
          </a:p>
        </p:txBody>
      </p:sp>
    </p:spTree>
    <p:extLst>
      <p:ext uri="{BB962C8B-B14F-4D97-AF65-F5344CB8AC3E}">
        <p14:creationId xmlns:p14="http://schemas.microsoft.com/office/powerpoint/2010/main" val="306625444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599" y="983092"/>
            <a:ext cx="10972800" cy="1143000"/>
          </a:xfrm>
        </p:spPr>
        <p:txBody>
          <a:bodyPr/>
          <a:lstStyle/>
          <a:p>
            <a:pPr algn="ctr"/>
            <a:r>
              <a:rPr lang="es-MX" b="1" dirty="0" smtClean="0">
                <a:solidFill>
                  <a:schemeClr val="accent1">
                    <a:lumMod val="75000"/>
                  </a:schemeClr>
                </a:solidFill>
              </a:rPr>
              <a:t>El estudiante</a:t>
            </a:r>
            <a:endParaRPr lang="es-MX" b="1" dirty="0">
              <a:solidFill>
                <a:schemeClr val="accent1">
                  <a:lumMod val="75000"/>
                </a:schemeClr>
              </a:solidFill>
            </a:endParaRPr>
          </a:p>
        </p:txBody>
      </p:sp>
      <p:sp>
        <p:nvSpPr>
          <p:cNvPr id="3" name="Marcador de contenido 2"/>
          <p:cNvSpPr>
            <a:spLocks noGrp="1"/>
          </p:cNvSpPr>
          <p:nvPr>
            <p:ph idx="1"/>
          </p:nvPr>
        </p:nvSpPr>
        <p:spPr>
          <a:xfrm>
            <a:off x="1622729" y="2018270"/>
            <a:ext cx="8946541" cy="4230129"/>
          </a:xfrm>
        </p:spPr>
        <p:txBody>
          <a:bodyPr>
            <a:normAutofit fontScale="70000" lnSpcReduction="20000"/>
          </a:bodyPr>
          <a:lstStyle/>
          <a:p>
            <a:r>
              <a:rPr lang="es-MX" dirty="0" smtClean="0"/>
              <a:t>Es responsable de cumplir con un trabajo profesional basado en las competencias adquiridas.</a:t>
            </a:r>
          </a:p>
          <a:p>
            <a:r>
              <a:rPr lang="es-MX" dirty="0" smtClean="0"/>
              <a:t>El horario diario de actividades del residente lo establecerá la empresa.</a:t>
            </a:r>
          </a:p>
          <a:p>
            <a:r>
              <a:rPr lang="es-MX" dirty="0" smtClean="0"/>
              <a:t>Una vez asignado el proyecto de residencia profesional el estudiante deberá sustentar la entrevista con un asesor interno y externo , para determinar la metodología de trabajo acorde a las expectativas del proyecto.</a:t>
            </a:r>
          </a:p>
          <a:p>
            <a:r>
              <a:rPr lang="es-MX" dirty="0" smtClean="0"/>
              <a:t>Para poder solicitar la carta de presentación a la empresa el alumno debe estar inscrito en residencias.</a:t>
            </a:r>
          </a:p>
          <a:p>
            <a:r>
              <a:rPr lang="es-MX" dirty="0" smtClean="0"/>
              <a:t>El residente dispondrá de quince días como tiempo máximo a partir de la fecha en que concluyó las actividades de la residencia profesional, para entregar la documentación establecida.</a:t>
            </a:r>
          </a:p>
          <a:p>
            <a:r>
              <a:rPr lang="es-MX" dirty="0" smtClean="0"/>
              <a:t>Es su responsabilidad consultar el lineamiento para la operación y acreditación de residencia profesional en la pagina oficial del ITESS.</a:t>
            </a:r>
          </a:p>
        </p:txBody>
      </p:sp>
    </p:spTree>
    <p:extLst>
      <p:ext uri="{BB962C8B-B14F-4D97-AF65-F5344CB8AC3E}">
        <p14:creationId xmlns:p14="http://schemas.microsoft.com/office/powerpoint/2010/main" val="1811331750"/>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p:cNvSpPr txBox="1"/>
          <p:nvPr/>
        </p:nvSpPr>
        <p:spPr>
          <a:xfrm>
            <a:off x="3171567" y="2875006"/>
            <a:ext cx="5379308" cy="1446550"/>
          </a:xfrm>
          <a:prstGeom prst="rect">
            <a:avLst/>
          </a:prstGeom>
          <a:noFill/>
        </p:spPr>
        <p:txBody>
          <a:bodyPr wrap="square" rtlCol="0">
            <a:spAutoFit/>
          </a:bodyPr>
          <a:lstStyle/>
          <a:p>
            <a:pPr algn="ctr"/>
            <a:r>
              <a:rPr lang="es-MX" sz="4400" b="1" dirty="0" smtClean="0">
                <a:solidFill>
                  <a:schemeClr val="accent1">
                    <a:lumMod val="75000"/>
                  </a:schemeClr>
                </a:solidFill>
              </a:rPr>
              <a:t>POR SU ATENCIÓN</a:t>
            </a:r>
          </a:p>
          <a:p>
            <a:pPr algn="ctr"/>
            <a:r>
              <a:rPr lang="es-MX" sz="4400" b="1" dirty="0" smtClean="0">
                <a:solidFill>
                  <a:schemeClr val="accent1">
                    <a:lumMod val="75000"/>
                  </a:schemeClr>
                </a:solidFill>
              </a:rPr>
              <a:t>MUCHAS GRACIAS!!!</a:t>
            </a:r>
            <a:endParaRPr lang="es-MX" sz="4400" b="1" dirty="0">
              <a:solidFill>
                <a:schemeClr val="accent1">
                  <a:lumMod val="75000"/>
                </a:schemeClr>
              </a:solidFill>
            </a:endParaRPr>
          </a:p>
        </p:txBody>
      </p:sp>
    </p:spTree>
    <p:extLst>
      <p:ext uri="{BB962C8B-B14F-4D97-AF65-F5344CB8AC3E}">
        <p14:creationId xmlns:p14="http://schemas.microsoft.com/office/powerpoint/2010/main" val="313043130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8898" y="1609168"/>
            <a:ext cx="10972800" cy="1143000"/>
          </a:xfrm>
        </p:spPr>
        <p:txBody>
          <a:bodyPr/>
          <a:lstStyle/>
          <a:p>
            <a:pPr algn="ctr"/>
            <a:r>
              <a:rPr lang="es-MX" b="1" dirty="0" smtClean="0">
                <a:solidFill>
                  <a:schemeClr val="accent1">
                    <a:lumMod val="75000"/>
                  </a:schemeClr>
                </a:solidFill>
              </a:rPr>
              <a:t>El Proyecto de Residencia</a:t>
            </a:r>
            <a:endParaRPr lang="es-MX" b="1" dirty="0">
              <a:solidFill>
                <a:schemeClr val="accent1">
                  <a:lumMod val="75000"/>
                </a:schemeClr>
              </a:solidFill>
            </a:endParaRPr>
          </a:p>
        </p:txBody>
      </p:sp>
      <p:sp>
        <p:nvSpPr>
          <p:cNvPr id="3" name="Marcador de contenido 2"/>
          <p:cNvSpPr>
            <a:spLocks noGrp="1"/>
          </p:cNvSpPr>
          <p:nvPr>
            <p:ph idx="1"/>
          </p:nvPr>
        </p:nvSpPr>
        <p:spPr>
          <a:xfrm>
            <a:off x="609600" y="2899719"/>
            <a:ext cx="10972800" cy="3226445"/>
          </a:xfrm>
        </p:spPr>
        <p:txBody>
          <a:bodyPr>
            <a:normAutofit/>
          </a:bodyPr>
          <a:lstStyle/>
          <a:p>
            <a:pPr algn="just"/>
            <a:r>
              <a:rPr lang="es-MX" sz="2400" dirty="0" smtClean="0"/>
              <a:t>Es una estrategia educativa con un valor curricular, que permite al estudiante emprender un proyecto teórico-práctico, analítico, reflexivo, crítico y profesional; para resolver un problema específico de la realidad social y productiva, para fortalecer y aplicar sus competencias profesionales.</a:t>
            </a:r>
            <a:endParaRPr lang="es-MX" sz="2400" dirty="0"/>
          </a:p>
        </p:txBody>
      </p:sp>
    </p:spTree>
    <p:extLst>
      <p:ext uri="{BB962C8B-B14F-4D97-AF65-F5344CB8AC3E}">
        <p14:creationId xmlns:p14="http://schemas.microsoft.com/office/powerpoint/2010/main" val="4188448863"/>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1485600"/>
            <a:ext cx="10972800" cy="1143000"/>
          </a:xfrm>
        </p:spPr>
        <p:txBody>
          <a:bodyPr/>
          <a:lstStyle/>
          <a:p>
            <a:pPr algn="ctr"/>
            <a:r>
              <a:rPr lang="es-MX" b="1" dirty="0" smtClean="0">
                <a:solidFill>
                  <a:schemeClr val="accent1">
                    <a:lumMod val="75000"/>
                  </a:schemeClr>
                </a:solidFill>
              </a:rPr>
              <a:t>Políticas de Operación </a:t>
            </a:r>
            <a:endParaRPr lang="es-MX" b="1" dirty="0">
              <a:solidFill>
                <a:schemeClr val="accent1">
                  <a:lumMod val="75000"/>
                </a:schemeClr>
              </a:solidFill>
            </a:endParaRPr>
          </a:p>
        </p:txBody>
      </p:sp>
      <p:sp>
        <p:nvSpPr>
          <p:cNvPr id="5" name="Marcador de contenido 4"/>
          <p:cNvSpPr>
            <a:spLocks noGrp="1"/>
          </p:cNvSpPr>
          <p:nvPr>
            <p:ph idx="1"/>
          </p:nvPr>
        </p:nvSpPr>
        <p:spPr>
          <a:xfrm>
            <a:off x="609600" y="2817341"/>
            <a:ext cx="10972800" cy="3308823"/>
          </a:xfrm>
        </p:spPr>
        <p:txBody>
          <a:bodyPr>
            <a:normAutofit/>
          </a:bodyPr>
          <a:lstStyle/>
          <a:p>
            <a:r>
              <a:rPr lang="es-MX" sz="2400" dirty="0" smtClean="0"/>
              <a:t>El valor curricular es de 10 créditos.</a:t>
            </a:r>
            <a:endParaRPr lang="es-MX" sz="2400" dirty="0"/>
          </a:p>
          <a:p>
            <a:r>
              <a:rPr lang="es-MX" sz="2400" dirty="0" smtClean="0"/>
              <a:t>El período es de 4 meses mínimo y 6 meses máximo </a:t>
            </a:r>
          </a:p>
          <a:p>
            <a:r>
              <a:rPr lang="es-MX" sz="2400" dirty="0" smtClean="0"/>
              <a:t>Debiendo acumular un mínimo de 500 horas.</a:t>
            </a:r>
          </a:p>
          <a:p>
            <a:r>
              <a:rPr lang="es-MX" sz="2400" dirty="0" smtClean="0"/>
              <a:t>La Residencia Profesional se cursará por única ocasión. </a:t>
            </a:r>
          </a:p>
        </p:txBody>
      </p:sp>
    </p:spTree>
    <p:extLst>
      <p:ext uri="{BB962C8B-B14F-4D97-AF65-F5344CB8AC3E}">
        <p14:creationId xmlns:p14="http://schemas.microsoft.com/office/powerpoint/2010/main" val="1964073276"/>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7135" y="1394984"/>
            <a:ext cx="10972800" cy="1143000"/>
          </a:xfrm>
        </p:spPr>
        <p:txBody>
          <a:bodyPr>
            <a:normAutofit fontScale="90000"/>
          </a:bodyPr>
          <a:lstStyle/>
          <a:p>
            <a:pPr algn="ctr"/>
            <a:r>
              <a:rPr lang="es-MX" b="1" dirty="0" smtClean="0">
                <a:solidFill>
                  <a:schemeClr val="accent1">
                    <a:lumMod val="75000"/>
                  </a:schemeClr>
                </a:solidFill>
              </a:rPr>
              <a:t>Se asignará un nuevo proyecto de residencias Profesionales</a:t>
            </a:r>
            <a:endParaRPr lang="es-MX" b="1" dirty="0">
              <a:solidFill>
                <a:schemeClr val="accent1">
                  <a:lumMod val="75000"/>
                </a:schemeClr>
              </a:solidFill>
            </a:endParaRPr>
          </a:p>
        </p:txBody>
      </p:sp>
      <p:sp>
        <p:nvSpPr>
          <p:cNvPr id="3" name="Marcador de contenido 2"/>
          <p:cNvSpPr>
            <a:spLocks noGrp="1"/>
          </p:cNvSpPr>
          <p:nvPr>
            <p:ph idx="1"/>
          </p:nvPr>
        </p:nvSpPr>
        <p:spPr>
          <a:xfrm>
            <a:off x="609600" y="2669059"/>
            <a:ext cx="10972800" cy="3457105"/>
          </a:xfrm>
        </p:spPr>
        <p:txBody>
          <a:bodyPr>
            <a:normAutofit/>
          </a:bodyPr>
          <a:lstStyle/>
          <a:p>
            <a:pPr algn="just"/>
            <a:r>
              <a:rPr lang="es-MX" sz="2400" dirty="0" smtClean="0"/>
              <a:t>Por circunstancias especiales, no imputables al estudiante, tales como: huelgas, quiebras, cierre de empresas, organismo o dependencia, cambio de políticas empresariales u otras que haya tenido, podrá solicitar la cancelación y asignación de otro proyecto, o cualquier otra causa plenamente justificada.</a:t>
            </a:r>
          </a:p>
          <a:p>
            <a:pPr algn="just"/>
            <a:endParaRPr lang="es-MX" sz="2400" dirty="0"/>
          </a:p>
          <a:p>
            <a:pPr marL="0" indent="0" algn="just">
              <a:buNone/>
            </a:pPr>
            <a:r>
              <a:rPr lang="es-MX" sz="2400" dirty="0" smtClean="0"/>
              <a:t>     En caso de cancelación de residencia profesional debe de comunicar a la división de      estudios profesionales, al departamento de vinculación, así como al departamento de servicios escolares.</a:t>
            </a:r>
            <a:endParaRPr lang="es-MX" sz="2400" dirty="0"/>
          </a:p>
        </p:txBody>
      </p:sp>
    </p:spTree>
    <p:extLst>
      <p:ext uri="{BB962C8B-B14F-4D97-AF65-F5344CB8AC3E}">
        <p14:creationId xmlns:p14="http://schemas.microsoft.com/office/powerpoint/2010/main" val="115791495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1238465"/>
            <a:ext cx="10972800" cy="1143000"/>
          </a:xfrm>
        </p:spPr>
        <p:txBody>
          <a:bodyPr/>
          <a:lstStyle/>
          <a:p>
            <a:pPr algn="ctr"/>
            <a:r>
              <a:rPr lang="es-MX" b="1" dirty="0" smtClean="0">
                <a:solidFill>
                  <a:schemeClr val="accent1">
                    <a:lumMod val="75000"/>
                  </a:schemeClr>
                </a:solidFill>
              </a:rPr>
              <a:t>Vinculación.</a:t>
            </a:r>
            <a:endParaRPr lang="es-MX" b="1" dirty="0">
              <a:solidFill>
                <a:schemeClr val="accent1">
                  <a:lumMod val="75000"/>
                </a:schemeClr>
              </a:solidFill>
            </a:endParaRPr>
          </a:p>
        </p:txBody>
      </p:sp>
      <p:sp>
        <p:nvSpPr>
          <p:cNvPr id="3" name="Marcador de contenido 2"/>
          <p:cNvSpPr>
            <a:spLocks noGrp="1"/>
          </p:cNvSpPr>
          <p:nvPr>
            <p:ph idx="1"/>
          </p:nvPr>
        </p:nvSpPr>
        <p:spPr>
          <a:xfrm>
            <a:off x="609600" y="2463114"/>
            <a:ext cx="10972800" cy="3385751"/>
          </a:xfrm>
        </p:spPr>
        <p:txBody>
          <a:bodyPr>
            <a:normAutofit lnSpcReduction="10000"/>
          </a:bodyPr>
          <a:lstStyle/>
          <a:p>
            <a:r>
              <a:rPr lang="es-MX" sz="2400" dirty="0" smtClean="0"/>
              <a:t>Es el responsable de difundir el lineamiento para la operación y acreditación de la residencia profesional, procedimientos e instrumentos a los que se sujeta.</a:t>
            </a:r>
          </a:p>
          <a:p>
            <a:r>
              <a:rPr lang="es-MX" sz="2400" dirty="0" smtClean="0"/>
              <a:t>Contribuye a la promoción de acuerdos, bases de concertación y detección de oportunidades de vacantes para residentes en las empresas.</a:t>
            </a:r>
          </a:p>
          <a:p>
            <a:r>
              <a:rPr lang="es-MX" sz="2400" dirty="0" smtClean="0"/>
              <a:t>Es el responsable de elaborar la base de concertación y/o acuerdos, donde se especificaran los términos legales( Responsabilidades médicas y de accidentes laborales), para su autorización ante el director del plantel.</a:t>
            </a:r>
          </a:p>
          <a:p>
            <a:r>
              <a:rPr lang="es-MX" sz="2400" dirty="0" smtClean="0"/>
              <a:t>Emitir la carta de presentación después de recibir la solicitud por parte del residente.</a:t>
            </a:r>
            <a:endParaRPr lang="es-MX" sz="2400" dirty="0"/>
          </a:p>
        </p:txBody>
      </p:sp>
    </p:spTree>
    <p:extLst>
      <p:ext uri="{BB962C8B-B14F-4D97-AF65-F5344CB8AC3E}">
        <p14:creationId xmlns:p14="http://schemas.microsoft.com/office/powerpoint/2010/main" val="1639396007"/>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43698" y="1403222"/>
            <a:ext cx="10972800" cy="1143000"/>
          </a:xfrm>
        </p:spPr>
        <p:txBody>
          <a:bodyPr/>
          <a:lstStyle/>
          <a:p>
            <a:pPr algn="ctr"/>
            <a:r>
              <a:rPr lang="es-MX" b="1" dirty="0" smtClean="0">
                <a:solidFill>
                  <a:schemeClr val="accent1">
                    <a:lumMod val="75000"/>
                  </a:schemeClr>
                </a:solidFill>
              </a:rPr>
              <a:t>Jefe del Depto. Académico </a:t>
            </a:r>
            <a:endParaRPr lang="es-MX" b="1" dirty="0">
              <a:solidFill>
                <a:schemeClr val="accent1">
                  <a:lumMod val="75000"/>
                </a:schemeClr>
              </a:solidFill>
            </a:endParaRPr>
          </a:p>
        </p:txBody>
      </p:sp>
      <p:sp>
        <p:nvSpPr>
          <p:cNvPr id="3" name="Marcador de contenido 2"/>
          <p:cNvSpPr>
            <a:spLocks noGrp="1"/>
          </p:cNvSpPr>
          <p:nvPr>
            <p:ph idx="1"/>
          </p:nvPr>
        </p:nvSpPr>
        <p:spPr>
          <a:xfrm>
            <a:off x="609600" y="2619632"/>
            <a:ext cx="10972800" cy="3506532"/>
          </a:xfrm>
        </p:spPr>
        <p:txBody>
          <a:bodyPr>
            <a:normAutofit/>
          </a:bodyPr>
          <a:lstStyle/>
          <a:p>
            <a:r>
              <a:rPr lang="es-MX" sz="1800" dirty="0" smtClean="0"/>
              <a:t>Autoriza el proyecto de residencias.</a:t>
            </a:r>
          </a:p>
          <a:p>
            <a:r>
              <a:rPr lang="es-MX" sz="1800" dirty="0" smtClean="0"/>
              <a:t>Emite la lista de proyectos internos y externos generados por la academia y entregarla al departamento de gestión tecnológica y vinculación.</a:t>
            </a:r>
          </a:p>
          <a:p>
            <a:r>
              <a:rPr lang="es-MX" sz="1800" dirty="0" smtClean="0"/>
              <a:t>Asigna el asesor interno a cada proyecto.</a:t>
            </a:r>
          </a:p>
          <a:p>
            <a:r>
              <a:rPr lang="es-MX" sz="1800" dirty="0"/>
              <a:t>P</a:t>
            </a:r>
            <a:r>
              <a:rPr lang="es-MX" sz="1800" dirty="0" smtClean="0"/>
              <a:t>ropone mecanismos de control para dar seguimiento al proyecto, con el propósito de asegurar el buen desempeño de las partes involucradas.</a:t>
            </a:r>
          </a:p>
          <a:p>
            <a:r>
              <a:rPr lang="es-MX" sz="1800" dirty="0" smtClean="0"/>
              <a:t>Nombra nuevo asesor del proyecto de residencia profesional en caso de que el asesor interno asignado no pueda concluir con las actividades de asesoría.</a:t>
            </a:r>
          </a:p>
          <a:p>
            <a:r>
              <a:rPr lang="es-MX" sz="1800" dirty="0" smtClean="0"/>
              <a:t>El tiempo de la asesoría para la residencia profesional será de un rango de 1 a 4 horas por semana.</a:t>
            </a:r>
            <a:endParaRPr lang="es-MX" sz="1800" dirty="0"/>
          </a:p>
        </p:txBody>
      </p:sp>
    </p:spTree>
    <p:extLst>
      <p:ext uri="{BB962C8B-B14F-4D97-AF65-F5344CB8AC3E}">
        <p14:creationId xmlns:p14="http://schemas.microsoft.com/office/powerpoint/2010/main" val="1654698449"/>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1189038"/>
            <a:ext cx="10972800" cy="1143000"/>
          </a:xfrm>
        </p:spPr>
        <p:txBody>
          <a:bodyPr/>
          <a:lstStyle/>
          <a:p>
            <a:pPr algn="ctr"/>
            <a:r>
              <a:rPr lang="es-MX" b="1" dirty="0" smtClean="0">
                <a:solidFill>
                  <a:schemeClr val="accent1">
                    <a:lumMod val="75000"/>
                  </a:schemeClr>
                </a:solidFill>
              </a:rPr>
              <a:t>Jefe de la División de Estudios Profesionales</a:t>
            </a:r>
            <a:endParaRPr lang="es-MX" b="1" dirty="0">
              <a:solidFill>
                <a:schemeClr val="accent1">
                  <a:lumMod val="75000"/>
                </a:schemeClr>
              </a:solidFill>
            </a:endParaRPr>
          </a:p>
        </p:txBody>
      </p:sp>
      <p:sp>
        <p:nvSpPr>
          <p:cNvPr id="3" name="Marcador de contenido 2"/>
          <p:cNvSpPr>
            <a:spLocks noGrp="1"/>
          </p:cNvSpPr>
          <p:nvPr>
            <p:ph idx="1"/>
          </p:nvPr>
        </p:nvSpPr>
        <p:spPr>
          <a:xfrm>
            <a:off x="609600" y="2471352"/>
            <a:ext cx="10972800" cy="3204519"/>
          </a:xfrm>
        </p:spPr>
        <p:txBody>
          <a:bodyPr>
            <a:normAutofit fontScale="77500" lnSpcReduction="20000"/>
          </a:bodyPr>
          <a:lstStyle/>
          <a:p>
            <a:r>
              <a:rPr lang="es-MX" dirty="0" smtClean="0"/>
              <a:t>Es responsable de promover la residencia profesional.</a:t>
            </a:r>
          </a:p>
          <a:p>
            <a:r>
              <a:rPr lang="es-MX" dirty="0" smtClean="0"/>
              <a:t>Debe informar al departamento de vinculación y a los departamentos académicos, del número de  residencias requeridas por carrera en cada semestre.</a:t>
            </a:r>
          </a:p>
          <a:p>
            <a:r>
              <a:rPr lang="es-MX" dirty="0" smtClean="0"/>
              <a:t>A través de la coordinación de carrera, debe de asesorar al estudiante en la elección de su proyecto.</a:t>
            </a:r>
          </a:p>
          <a:p>
            <a:r>
              <a:rPr lang="es-MX" dirty="0" smtClean="0"/>
              <a:t>Es responsable de elaborar el expediente por cada proyecto respaldado por la academia, resguardándolos y administrándolos, a través de un banco de proyectos de residencias profesionales.  </a:t>
            </a:r>
            <a:endParaRPr lang="es-MX" dirty="0"/>
          </a:p>
        </p:txBody>
      </p:sp>
    </p:spTree>
    <p:extLst>
      <p:ext uri="{BB962C8B-B14F-4D97-AF65-F5344CB8AC3E}">
        <p14:creationId xmlns:p14="http://schemas.microsoft.com/office/powerpoint/2010/main" val="3000465071"/>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25733" y="1713470"/>
            <a:ext cx="9515262" cy="4291914"/>
          </a:xfrm>
        </p:spPr>
        <p:txBody>
          <a:bodyPr>
            <a:noAutofit/>
          </a:bodyPr>
          <a:lstStyle/>
          <a:p>
            <a:r>
              <a:rPr lang="es-MX" sz="2400" dirty="0" smtClean="0"/>
              <a:t>Debe verificar que el candidato para realizar residencias profesionales cumpla con los siguientes requisitos:</a:t>
            </a:r>
          </a:p>
          <a:p>
            <a:pPr marL="0" indent="0">
              <a:buNone/>
            </a:pPr>
            <a:r>
              <a:rPr lang="es-MX" sz="2400" dirty="0" smtClean="0"/>
              <a:t>A) Tener acreditado el servicio social.</a:t>
            </a:r>
          </a:p>
          <a:p>
            <a:pPr marL="0" indent="0">
              <a:buNone/>
            </a:pPr>
            <a:r>
              <a:rPr lang="es-MX" sz="2400" dirty="0" smtClean="0"/>
              <a:t>B) Tener acreditado las actividades complementarias.</a:t>
            </a:r>
          </a:p>
          <a:p>
            <a:pPr marL="0" indent="0">
              <a:buNone/>
            </a:pPr>
            <a:r>
              <a:rPr lang="es-MX" sz="2400" dirty="0" smtClean="0"/>
              <a:t>C) Tener aprobado al menos el 80% de créditos de su plan de estudio.</a:t>
            </a:r>
          </a:p>
          <a:p>
            <a:pPr marL="0" indent="0">
              <a:buNone/>
            </a:pPr>
            <a:r>
              <a:rPr lang="es-MX" sz="2400" dirty="0" smtClean="0"/>
              <a:t>D) No contar con ninguna asignatura en condiciones de “Curso especial”</a:t>
            </a:r>
          </a:p>
          <a:p>
            <a:r>
              <a:rPr lang="es-MX" sz="2400" dirty="0" smtClean="0"/>
              <a:t>Debe de  realizar la asignación de proyectos de residencia profesional.</a:t>
            </a:r>
          </a:p>
          <a:p>
            <a:r>
              <a:rPr lang="es-MX" sz="2400" dirty="0" smtClean="0"/>
              <a:t>La asignación de proyectos de residencia profesional, se debe realizar en los periodos previos a la elección de la carga académica.</a:t>
            </a:r>
            <a:endParaRPr lang="es-MX" sz="2400" dirty="0"/>
          </a:p>
        </p:txBody>
      </p:sp>
    </p:spTree>
    <p:extLst>
      <p:ext uri="{BB962C8B-B14F-4D97-AF65-F5344CB8AC3E}">
        <p14:creationId xmlns:p14="http://schemas.microsoft.com/office/powerpoint/2010/main" val="41509884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1396316"/>
            <a:ext cx="10972800" cy="1143000"/>
          </a:xfrm>
        </p:spPr>
        <p:txBody>
          <a:bodyPr>
            <a:normAutofit/>
          </a:bodyPr>
          <a:lstStyle/>
          <a:p>
            <a:pPr algn="ctr"/>
            <a:r>
              <a:rPr lang="es-MX" sz="2800" b="1" dirty="0" smtClean="0">
                <a:solidFill>
                  <a:schemeClr val="accent1">
                    <a:lumMod val="75000"/>
                  </a:schemeClr>
                </a:solidFill>
              </a:rPr>
              <a:t>La asignación de proyectos se realiza a través de la coordinación de carrera, por cualquiera de los siguientes mecanismos:</a:t>
            </a:r>
            <a:endParaRPr lang="es-MX" sz="2800" b="1" dirty="0">
              <a:solidFill>
                <a:schemeClr val="accent1">
                  <a:lumMod val="75000"/>
                </a:schemeClr>
              </a:solidFill>
            </a:endParaRPr>
          </a:p>
        </p:txBody>
      </p:sp>
      <p:sp>
        <p:nvSpPr>
          <p:cNvPr id="3" name="Marcador de contenido 2"/>
          <p:cNvSpPr>
            <a:spLocks noGrp="1"/>
          </p:cNvSpPr>
          <p:nvPr>
            <p:ph idx="1"/>
          </p:nvPr>
        </p:nvSpPr>
        <p:spPr>
          <a:xfrm>
            <a:off x="609600" y="2539316"/>
            <a:ext cx="10972800" cy="3375452"/>
          </a:xfrm>
        </p:spPr>
        <p:txBody>
          <a:bodyPr>
            <a:normAutofit/>
          </a:bodyPr>
          <a:lstStyle/>
          <a:p>
            <a:r>
              <a:rPr lang="es-MX" sz="2400" dirty="0" smtClean="0"/>
              <a:t>Selección en un banco de proyectos de residencias relativos a su carrera o interdisciplinarios.</a:t>
            </a:r>
          </a:p>
          <a:p>
            <a:r>
              <a:rPr lang="es-MX" sz="2400" dirty="0" smtClean="0"/>
              <a:t>Propuesta de un proyecto por parte del estudiante al coordinador de carrera para que sea avalado por la academia y autorizado por el departamento académico.</a:t>
            </a:r>
          </a:p>
          <a:p>
            <a:r>
              <a:rPr lang="es-MX" sz="2400" dirty="0" smtClean="0"/>
              <a:t>En el caso de que el estudiante sea trabajador de alguna empresa, organismo o dependencia podrá proponer su propio proyecto de residencia profesional a la división de estudios profesionales para que sea autorizado por el departamento académico.</a:t>
            </a:r>
          </a:p>
          <a:p>
            <a:pPr marL="0" indent="0">
              <a:buNone/>
            </a:pPr>
            <a:endParaRPr lang="es-MX" sz="2400" dirty="0" smtClean="0"/>
          </a:p>
        </p:txBody>
      </p:sp>
    </p:spTree>
    <p:extLst>
      <p:ext uri="{BB962C8B-B14F-4D97-AF65-F5344CB8AC3E}">
        <p14:creationId xmlns:p14="http://schemas.microsoft.com/office/powerpoint/2010/main" val="283697093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Tema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ma1" id="{921C81CF-8DDE-445E-81A0-2CFD49E0DBC8}" vid="{CC0D357E-7B1D-4600-AF58-D78DD711A280}"/>
    </a:ext>
  </a:extLst>
</a:theme>
</file>

<file path=ppt/theme/theme2.xml><?xml version="1.0" encoding="utf-8"?>
<a:theme xmlns:a="http://schemas.openxmlformats.org/drawingml/2006/main" name="Tipo de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Tema1</Template>
  <TotalTime>158</TotalTime>
  <Words>955</Words>
  <Application>Microsoft Office PowerPoint</Application>
  <PresentationFormat>Panorámica</PresentationFormat>
  <Paragraphs>57</Paragraphs>
  <Slides>12</Slides>
  <Notes>0</Notes>
  <HiddenSlides>0</HiddenSlides>
  <MMClips>0</MMClips>
  <ScaleCrop>false</ScaleCrop>
  <HeadingPairs>
    <vt:vector size="6" baseType="variant">
      <vt:variant>
        <vt:lpstr>Fuentes usadas</vt:lpstr>
      </vt:variant>
      <vt:variant>
        <vt:i4>6</vt:i4>
      </vt:variant>
      <vt:variant>
        <vt:lpstr>Tema</vt:lpstr>
      </vt:variant>
      <vt:variant>
        <vt:i4>2</vt:i4>
      </vt:variant>
      <vt:variant>
        <vt:lpstr>Títulos de diapositiva</vt:lpstr>
      </vt:variant>
      <vt:variant>
        <vt:i4>12</vt:i4>
      </vt:variant>
    </vt:vector>
  </HeadingPairs>
  <TitlesOfParts>
    <vt:vector size="20" baseType="lpstr">
      <vt:lpstr>Arial</vt:lpstr>
      <vt:lpstr>Calibri</vt:lpstr>
      <vt:lpstr>Gotham Black</vt:lpstr>
      <vt:lpstr>Rockwell</vt:lpstr>
      <vt:lpstr>Rockwell Condensed</vt:lpstr>
      <vt:lpstr>Wingdings</vt:lpstr>
      <vt:lpstr>Tema1</vt:lpstr>
      <vt:lpstr>Tipo de madera</vt:lpstr>
      <vt:lpstr>Presentación de PowerPoint</vt:lpstr>
      <vt:lpstr>El Proyecto de Residencia</vt:lpstr>
      <vt:lpstr>Políticas de Operación </vt:lpstr>
      <vt:lpstr>Se asignará un nuevo proyecto de residencias Profesionales</vt:lpstr>
      <vt:lpstr>Vinculación.</vt:lpstr>
      <vt:lpstr>Jefe del Depto. Académico </vt:lpstr>
      <vt:lpstr>Jefe de la División de Estudios Profesionales</vt:lpstr>
      <vt:lpstr>Presentación de PowerPoint</vt:lpstr>
      <vt:lpstr>La asignación de proyectos se realiza a través de la coordinación de carrera, por cualquiera de los siguientes mecanismos:</vt:lpstr>
      <vt:lpstr>El Asesor Interno</vt:lpstr>
      <vt:lpstr>El estudiante</vt:lpstr>
      <vt:lpstr>Presentación de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Hewlett-Packard Company</dc:creator>
  <cp:lastModifiedBy>Hewlett-Packard Company</cp:lastModifiedBy>
  <cp:revision>16</cp:revision>
  <dcterms:created xsi:type="dcterms:W3CDTF">2018-05-16T19:07:17Z</dcterms:created>
  <dcterms:modified xsi:type="dcterms:W3CDTF">2019-05-24T14:34:33Z</dcterms:modified>
</cp:coreProperties>
</file>